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sldIdLst>
    <p:sldId id="861" r:id="rId2"/>
    <p:sldId id="1311" r:id="rId3"/>
    <p:sldId id="1302" r:id="rId4"/>
    <p:sldId id="1318" r:id="rId5"/>
    <p:sldId id="1319" r:id="rId6"/>
    <p:sldId id="1314" r:id="rId7"/>
    <p:sldId id="1320" r:id="rId8"/>
    <p:sldId id="1321" r:id="rId9"/>
    <p:sldId id="1322" r:id="rId10"/>
    <p:sldId id="1323" r:id="rId11"/>
    <p:sldId id="1324" r:id="rId12"/>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FF40FF"/>
    <a:srgbClr val="FFFF66"/>
    <a:srgbClr val="FF965E"/>
    <a:srgbClr val="78E1B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896" autoAdjust="0"/>
    <p:restoredTop sz="88640" autoAdjust="0"/>
  </p:normalViewPr>
  <p:slideViewPr>
    <p:cSldViewPr>
      <p:cViewPr varScale="1">
        <p:scale>
          <a:sx n="217" d="100"/>
          <a:sy n="217" d="100"/>
        </p:scale>
        <p:origin x="184" y="440"/>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3/16/23</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 </a:t>
            </a:r>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3147498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10</a:t>
            </a:fld>
            <a:endParaRPr lang="en-US" dirty="0"/>
          </a:p>
        </p:txBody>
      </p:sp>
    </p:spTree>
    <p:extLst>
      <p:ext uri="{BB962C8B-B14F-4D97-AF65-F5344CB8AC3E}">
        <p14:creationId xmlns:p14="http://schemas.microsoft.com/office/powerpoint/2010/main" val="25675963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11</a:t>
            </a:fld>
            <a:endParaRPr lang="en-US" dirty="0"/>
          </a:p>
        </p:txBody>
      </p:sp>
    </p:spTree>
    <p:extLst>
      <p:ext uri="{BB962C8B-B14F-4D97-AF65-F5344CB8AC3E}">
        <p14:creationId xmlns:p14="http://schemas.microsoft.com/office/powerpoint/2010/main" val="8377161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15570169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3416045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3559731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36103903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40303119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7</a:t>
            </a:fld>
            <a:endParaRPr lang="en-US" dirty="0"/>
          </a:p>
        </p:txBody>
      </p:sp>
    </p:spTree>
    <p:extLst>
      <p:ext uri="{BB962C8B-B14F-4D97-AF65-F5344CB8AC3E}">
        <p14:creationId xmlns:p14="http://schemas.microsoft.com/office/powerpoint/2010/main" val="39280765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8</a:t>
            </a:fld>
            <a:endParaRPr lang="en-US" dirty="0"/>
          </a:p>
        </p:txBody>
      </p:sp>
    </p:spTree>
    <p:extLst>
      <p:ext uri="{BB962C8B-B14F-4D97-AF65-F5344CB8AC3E}">
        <p14:creationId xmlns:p14="http://schemas.microsoft.com/office/powerpoint/2010/main" val="6608671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9</a:t>
            </a:fld>
            <a:endParaRPr lang="en-US" dirty="0"/>
          </a:p>
        </p:txBody>
      </p:sp>
    </p:spTree>
    <p:extLst>
      <p:ext uri="{BB962C8B-B14F-4D97-AF65-F5344CB8AC3E}">
        <p14:creationId xmlns:p14="http://schemas.microsoft.com/office/powerpoint/2010/main" val="33266305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Luke  4:1-13</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5614452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 Box 4">
            <a:extLst>
              <a:ext uri="{FF2B5EF4-FFF2-40B4-BE49-F238E27FC236}">
                <a16:creationId xmlns:a16="http://schemas.microsoft.com/office/drawing/2014/main" id="{6E47B5E6-59F6-B3C4-8641-9428510F6BDE}"/>
              </a:ext>
            </a:extLst>
          </p:cNvPr>
          <p:cNvSpPr txBox="1">
            <a:spLocks noChangeArrowheads="1"/>
          </p:cNvSpPr>
          <p:nvPr/>
        </p:nvSpPr>
        <p:spPr bwMode="auto">
          <a:xfrm>
            <a:off x="1851" y="0"/>
            <a:ext cx="8789141" cy="3970318"/>
          </a:xfrm>
          <a:prstGeom prst="rect">
            <a:avLst/>
          </a:prstGeom>
          <a:solidFill>
            <a:schemeClr val="bg1"/>
          </a:solidFill>
          <a:ln w="9525">
            <a:noFill/>
            <a:miter lim="800000"/>
            <a:headEnd/>
            <a:tailEnd/>
          </a:ln>
        </p:spPr>
        <p:txBody>
          <a:bodyPr wrap="square">
            <a:prstTxWarp prst="textNoShape">
              <a:avLst/>
            </a:prstTxWarp>
            <a:spAutoFit/>
          </a:bodyPr>
          <a:lstStyle/>
          <a:p>
            <a:r>
              <a:rPr lang="en-AU" sz="1800" dirty="0">
                <a:effectLst/>
                <a:latin typeface="Comic Sans MS" panose="030F0902030302020204" pitchFamily="66" charset="0"/>
                <a:ea typeface="Times New Roman" panose="02020603050405020304" pitchFamily="18" charset="0"/>
              </a:rPr>
              <a:t>Deuteronomy 6:12–18 (ESV) </a:t>
            </a:r>
            <a:endParaRPr lang="en-AU" sz="1800" dirty="0">
              <a:effectLst/>
              <a:latin typeface="Times New Roman" panose="02020603050405020304" pitchFamily="18" charset="0"/>
              <a:ea typeface="Times New Roman" panose="02020603050405020304" pitchFamily="18" charset="0"/>
            </a:endParaRPr>
          </a:p>
          <a:p>
            <a:r>
              <a:rPr lang="en-AU" sz="1800" b="1" baseline="30000" dirty="0">
                <a:effectLst/>
                <a:latin typeface="Comic Sans MS" panose="030F0902030302020204" pitchFamily="66" charset="0"/>
                <a:ea typeface="Times New Roman" panose="02020603050405020304" pitchFamily="18" charset="0"/>
              </a:rPr>
              <a:t>12 </a:t>
            </a:r>
            <a:r>
              <a:rPr lang="en-AU" sz="1800" dirty="0">
                <a:effectLst/>
                <a:latin typeface="Comic Sans MS" panose="030F0902030302020204" pitchFamily="66" charset="0"/>
                <a:ea typeface="Times New Roman" panose="02020603050405020304" pitchFamily="18" charset="0"/>
              </a:rPr>
              <a:t>then take care lest you forget the </a:t>
            </a:r>
            <a:r>
              <a:rPr lang="en-AU" sz="1800" cap="small" dirty="0">
                <a:effectLst/>
                <a:latin typeface="Comic Sans MS" panose="030F0902030302020204" pitchFamily="66" charset="0"/>
                <a:ea typeface="Times New Roman" panose="02020603050405020304" pitchFamily="18" charset="0"/>
              </a:rPr>
              <a:t>Lord</a:t>
            </a:r>
            <a:r>
              <a:rPr lang="en-AU" sz="1800" dirty="0">
                <a:effectLst/>
                <a:latin typeface="Comic Sans MS" panose="030F0902030302020204" pitchFamily="66" charset="0"/>
                <a:ea typeface="Times New Roman" panose="02020603050405020304" pitchFamily="18" charset="0"/>
              </a:rPr>
              <a:t>, who brought you out of the land of Egypt, out of the house of slavery.  </a:t>
            </a:r>
            <a:r>
              <a:rPr lang="en-AU" sz="1800" b="1" baseline="30000" dirty="0">
                <a:effectLst/>
                <a:latin typeface="Comic Sans MS" panose="030F0902030302020204" pitchFamily="66" charset="0"/>
                <a:ea typeface="Times New Roman" panose="02020603050405020304" pitchFamily="18" charset="0"/>
              </a:rPr>
              <a:t>13 </a:t>
            </a:r>
            <a:r>
              <a:rPr lang="en-AU" sz="1800" u="sng" dirty="0">
                <a:effectLst/>
                <a:latin typeface="Comic Sans MS" panose="030F0902030302020204" pitchFamily="66" charset="0"/>
                <a:ea typeface="Times New Roman" panose="02020603050405020304" pitchFamily="18" charset="0"/>
              </a:rPr>
              <a:t>It is the </a:t>
            </a:r>
            <a:r>
              <a:rPr lang="en-AU" sz="1800" u="sng" cap="small" dirty="0">
                <a:effectLst/>
                <a:latin typeface="Comic Sans MS" panose="030F0902030302020204" pitchFamily="66" charset="0"/>
                <a:ea typeface="Times New Roman" panose="02020603050405020304" pitchFamily="18" charset="0"/>
              </a:rPr>
              <a:t>Lord</a:t>
            </a:r>
            <a:r>
              <a:rPr lang="en-AU" sz="1800" u="sng" dirty="0">
                <a:effectLst/>
                <a:latin typeface="Comic Sans MS" panose="030F0902030302020204" pitchFamily="66" charset="0"/>
                <a:ea typeface="Times New Roman" panose="02020603050405020304" pitchFamily="18" charset="0"/>
              </a:rPr>
              <a:t> your God you shall fear. Him you shall serve and by his name you shall swear</a:t>
            </a:r>
            <a:r>
              <a:rPr lang="en-AU" sz="1800" dirty="0">
                <a:effectLst/>
                <a:latin typeface="Comic Sans MS" panose="030F0902030302020204" pitchFamily="66" charset="0"/>
                <a:ea typeface="Times New Roman" panose="02020603050405020304" pitchFamily="18" charset="0"/>
              </a:rPr>
              <a:t>.  </a:t>
            </a:r>
            <a:r>
              <a:rPr lang="en-AU" sz="1800" b="1" baseline="30000" dirty="0">
                <a:effectLst/>
                <a:latin typeface="Comic Sans MS" panose="030F0902030302020204" pitchFamily="66" charset="0"/>
                <a:ea typeface="Times New Roman" panose="02020603050405020304" pitchFamily="18" charset="0"/>
              </a:rPr>
              <a:t>14 </a:t>
            </a:r>
            <a:r>
              <a:rPr lang="en-AU" sz="1800" dirty="0">
                <a:effectLst/>
                <a:latin typeface="Comic Sans MS" panose="030F0902030302020204" pitchFamily="66" charset="0"/>
                <a:ea typeface="Times New Roman" panose="02020603050405020304" pitchFamily="18" charset="0"/>
              </a:rPr>
              <a:t>You shall </a:t>
            </a:r>
            <a:r>
              <a:rPr lang="en-AU" sz="1800" b="1" dirty="0">
                <a:effectLst/>
                <a:latin typeface="Comic Sans MS" panose="030F0902030302020204" pitchFamily="66" charset="0"/>
                <a:ea typeface="Times New Roman" panose="02020603050405020304" pitchFamily="18" charset="0"/>
              </a:rPr>
              <a:t>not</a:t>
            </a:r>
            <a:r>
              <a:rPr lang="en-AU" sz="1800" dirty="0">
                <a:effectLst/>
                <a:latin typeface="Comic Sans MS" panose="030F0902030302020204" pitchFamily="66" charset="0"/>
                <a:ea typeface="Times New Roman" panose="02020603050405020304" pitchFamily="18" charset="0"/>
              </a:rPr>
              <a:t> go after other gods, the gods of the peoples who are around you— </a:t>
            </a:r>
            <a:r>
              <a:rPr lang="en-AU" sz="1800" b="1" baseline="30000" dirty="0">
                <a:effectLst/>
                <a:latin typeface="Comic Sans MS" panose="030F0902030302020204" pitchFamily="66" charset="0"/>
                <a:ea typeface="Times New Roman" panose="02020603050405020304" pitchFamily="18" charset="0"/>
              </a:rPr>
              <a:t>15 </a:t>
            </a:r>
            <a:r>
              <a:rPr lang="en-AU" sz="1800" dirty="0">
                <a:effectLst/>
                <a:latin typeface="Comic Sans MS" panose="030F0902030302020204" pitchFamily="66" charset="0"/>
                <a:ea typeface="Times New Roman" panose="02020603050405020304" pitchFamily="18" charset="0"/>
              </a:rPr>
              <a:t>for the </a:t>
            </a:r>
            <a:r>
              <a:rPr lang="en-AU" sz="1800" cap="small" dirty="0">
                <a:effectLst/>
                <a:latin typeface="Comic Sans MS" panose="030F0902030302020204" pitchFamily="66" charset="0"/>
                <a:ea typeface="Times New Roman" panose="02020603050405020304" pitchFamily="18" charset="0"/>
              </a:rPr>
              <a:t>Lord</a:t>
            </a:r>
            <a:r>
              <a:rPr lang="en-AU" sz="1800" dirty="0">
                <a:effectLst/>
                <a:latin typeface="Comic Sans MS" panose="030F0902030302020204" pitchFamily="66" charset="0"/>
                <a:ea typeface="Times New Roman" panose="02020603050405020304" pitchFamily="18" charset="0"/>
              </a:rPr>
              <a:t> your God in your midst is a jealous God — lest the anger of the </a:t>
            </a:r>
            <a:r>
              <a:rPr lang="en-AU" sz="1800" cap="small" dirty="0">
                <a:effectLst/>
                <a:latin typeface="Comic Sans MS" panose="030F0902030302020204" pitchFamily="66" charset="0"/>
                <a:ea typeface="Times New Roman" panose="02020603050405020304" pitchFamily="18" charset="0"/>
              </a:rPr>
              <a:t>Lord</a:t>
            </a:r>
            <a:r>
              <a:rPr lang="en-AU" sz="1800" dirty="0">
                <a:effectLst/>
                <a:latin typeface="Comic Sans MS" panose="030F0902030302020204" pitchFamily="66" charset="0"/>
                <a:ea typeface="Times New Roman" panose="02020603050405020304" pitchFamily="18" charset="0"/>
              </a:rPr>
              <a:t> your God be kindled against you, and he destroy you from off the face of the earth.</a:t>
            </a:r>
            <a:endParaRPr lang="en-AU" sz="1800" dirty="0">
              <a:effectLst/>
              <a:latin typeface="Times New Roman" panose="02020603050405020304" pitchFamily="18" charset="0"/>
              <a:ea typeface="Times New Roman" panose="02020603050405020304" pitchFamily="18" charset="0"/>
            </a:endParaRPr>
          </a:p>
          <a:p>
            <a:r>
              <a:rPr lang="en-AU" sz="1800" dirty="0">
                <a:effectLst/>
                <a:latin typeface="Comic Sans MS" panose="030F0902030302020204" pitchFamily="66" charset="0"/>
                <a:ea typeface="Times New Roman" panose="02020603050405020304" pitchFamily="18" charset="0"/>
              </a:rPr>
              <a:t> </a:t>
            </a:r>
            <a:endParaRPr lang="en-AU" sz="1800" dirty="0">
              <a:effectLst/>
              <a:latin typeface="Times New Roman" panose="02020603050405020304" pitchFamily="18" charset="0"/>
              <a:ea typeface="Times New Roman" panose="02020603050405020304" pitchFamily="18" charset="0"/>
            </a:endParaRPr>
          </a:p>
          <a:p>
            <a:pPr indent="152400"/>
            <a:r>
              <a:rPr lang="en-AU" sz="1800" b="1" baseline="30000" dirty="0">
                <a:effectLst/>
                <a:latin typeface="Comic Sans MS" panose="030F0902030302020204" pitchFamily="66" charset="0"/>
                <a:ea typeface="Times New Roman" panose="02020603050405020304" pitchFamily="18" charset="0"/>
              </a:rPr>
              <a:t>16 </a:t>
            </a:r>
            <a:r>
              <a:rPr lang="en-AU" sz="1800" dirty="0">
                <a:effectLst/>
                <a:latin typeface="Comic Sans MS" panose="030F0902030302020204" pitchFamily="66" charset="0"/>
                <a:ea typeface="Times New Roman" panose="02020603050405020304" pitchFamily="18" charset="0"/>
              </a:rPr>
              <a:t>“</a:t>
            </a:r>
            <a:r>
              <a:rPr lang="en-AU" sz="1800" dirty="0">
                <a:effectLst/>
                <a:highlight>
                  <a:srgbClr val="FFFF00"/>
                </a:highlight>
                <a:latin typeface="Comic Sans MS" panose="030F0902030302020204" pitchFamily="66" charset="0"/>
                <a:ea typeface="Times New Roman" panose="02020603050405020304" pitchFamily="18" charset="0"/>
              </a:rPr>
              <a:t>You shall </a:t>
            </a:r>
            <a:r>
              <a:rPr lang="en-AU" sz="1800" b="1" dirty="0">
                <a:effectLst/>
                <a:highlight>
                  <a:srgbClr val="FFFF00"/>
                </a:highlight>
                <a:latin typeface="Comic Sans MS" panose="030F0902030302020204" pitchFamily="66" charset="0"/>
                <a:ea typeface="Times New Roman" panose="02020603050405020304" pitchFamily="18" charset="0"/>
              </a:rPr>
              <a:t>not</a:t>
            </a:r>
            <a:r>
              <a:rPr lang="en-AU" sz="1800" dirty="0">
                <a:effectLst/>
                <a:highlight>
                  <a:srgbClr val="FFFF00"/>
                </a:highlight>
                <a:latin typeface="Comic Sans MS" panose="030F0902030302020204" pitchFamily="66" charset="0"/>
                <a:ea typeface="Times New Roman" panose="02020603050405020304" pitchFamily="18" charset="0"/>
              </a:rPr>
              <a:t> put the </a:t>
            </a:r>
            <a:r>
              <a:rPr lang="en-AU" sz="1800" cap="small" dirty="0">
                <a:effectLst/>
                <a:highlight>
                  <a:srgbClr val="FFFF00"/>
                </a:highlight>
                <a:latin typeface="Comic Sans MS" panose="030F0902030302020204" pitchFamily="66" charset="0"/>
                <a:ea typeface="Times New Roman" panose="02020603050405020304" pitchFamily="18" charset="0"/>
              </a:rPr>
              <a:t>Lord</a:t>
            </a:r>
            <a:r>
              <a:rPr lang="en-AU" sz="1800" dirty="0">
                <a:effectLst/>
                <a:highlight>
                  <a:srgbClr val="FFFF00"/>
                </a:highlight>
                <a:latin typeface="Comic Sans MS" panose="030F0902030302020204" pitchFamily="66" charset="0"/>
                <a:ea typeface="Times New Roman" panose="02020603050405020304" pitchFamily="18" charset="0"/>
              </a:rPr>
              <a:t> your God to the test</a:t>
            </a:r>
            <a:r>
              <a:rPr lang="en-AU" sz="1800" dirty="0">
                <a:effectLst/>
                <a:latin typeface="Comic Sans MS" panose="030F0902030302020204" pitchFamily="66" charset="0"/>
                <a:ea typeface="Times New Roman" panose="02020603050405020304" pitchFamily="18" charset="0"/>
              </a:rPr>
              <a:t>, </a:t>
            </a:r>
            <a:r>
              <a:rPr lang="en-AU" sz="1800" u="sng" dirty="0">
                <a:effectLst/>
                <a:latin typeface="Comic Sans MS" panose="030F0902030302020204" pitchFamily="66" charset="0"/>
                <a:ea typeface="Times New Roman" panose="02020603050405020304" pitchFamily="18" charset="0"/>
              </a:rPr>
              <a:t>as you tested him at </a:t>
            </a:r>
            <a:r>
              <a:rPr lang="en-AU" sz="1800" u="sng" dirty="0" err="1">
                <a:effectLst/>
                <a:latin typeface="Comic Sans MS" panose="030F0902030302020204" pitchFamily="66" charset="0"/>
                <a:ea typeface="Times New Roman" panose="02020603050405020304" pitchFamily="18" charset="0"/>
              </a:rPr>
              <a:t>Massah</a:t>
            </a:r>
            <a:r>
              <a:rPr lang="en-AU" sz="1800" dirty="0">
                <a:effectLst/>
                <a:latin typeface="Comic Sans MS" panose="030F0902030302020204" pitchFamily="66" charset="0"/>
                <a:ea typeface="Times New Roman" panose="02020603050405020304" pitchFamily="18" charset="0"/>
              </a:rPr>
              <a:t>.  </a:t>
            </a:r>
            <a:r>
              <a:rPr lang="en-AU" sz="1800" b="1" baseline="30000" dirty="0">
                <a:effectLst/>
                <a:latin typeface="Comic Sans MS" panose="030F0902030302020204" pitchFamily="66" charset="0"/>
                <a:ea typeface="Times New Roman" panose="02020603050405020304" pitchFamily="18" charset="0"/>
              </a:rPr>
              <a:t>17 </a:t>
            </a:r>
            <a:r>
              <a:rPr lang="en-AU" sz="1800" dirty="0">
                <a:effectLst/>
                <a:latin typeface="Comic Sans MS" panose="030F0902030302020204" pitchFamily="66" charset="0"/>
                <a:ea typeface="Times New Roman" panose="02020603050405020304" pitchFamily="18" charset="0"/>
              </a:rPr>
              <a:t>You shall diligently keep the commandments of the </a:t>
            </a:r>
            <a:r>
              <a:rPr lang="en-AU" sz="1800" cap="small" dirty="0">
                <a:effectLst/>
                <a:latin typeface="Comic Sans MS" panose="030F0902030302020204" pitchFamily="66" charset="0"/>
                <a:ea typeface="Times New Roman" panose="02020603050405020304" pitchFamily="18" charset="0"/>
              </a:rPr>
              <a:t>Lord</a:t>
            </a:r>
            <a:r>
              <a:rPr lang="en-AU" sz="1800" dirty="0">
                <a:effectLst/>
                <a:latin typeface="Comic Sans MS" panose="030F0902030302020204" pitchFamily="66" charset="0"/>
                <a:ea typeface="Times New Roman" panose="02020603050405020304" pitchFamily="18" charset="0"/>
              </a:rPr>
              <a:t> your God, and his testimonies and his statutes, which he has commanded you.  </a:t>
            </a:r>
            <a:r>
              <a:rPr lang="en-AU" sz="1800" b="1" baseline="30000" dirty="0">
                <a:effectLst/>
                <a:latin typeface="Comic Sans MS" panose="030F0902030302020204" pitchFamily="66" charset="0"/>
                <a:ea typeface="Times New Roman" panose="02020603050405020304" pitchFamily="18" charset="0"/>
              </a:rPr>
              <a:t>18 </a:t>
            </a:r>
            <a:r>
              <a:rPr lang="en-AU" sz="1800" dirty="0">
                <a:effectLst/>
                <a:latin typeface="Comic Sans MS" panose="030F0902030302020204" pitchFamily="66" charset="0"/>
                <a:ea typeface="Times New Roman" panose="02020603050405020304" pitchFamily="18" charset="0"/>
              </a:rPr>
              <a:t>And you shall do what is right and good in the sight of the </a:t>
            </a:r>
            <a:r>
              <a:rPr lang="en-AU" sz="1800" cap="small" dirty="0">
                <a:effectLst/>
                <a:latin typeface="Comic Sans MS" panose="030F0902030302020204" pitchFamily="66" charset="0"/>
                <a:ea typeface="Times New Roman" panose="02020603050405020304" pitchFamily="18" charset="0"/>
              </a:rPr>
              <a:t>Lord</a:t>
            </a:r>
            <a:r>
              <a:rPr lang="en-AU" sz="1800" dirty="0">
                <a:effectLst/>
                <a:latin typeface="Comic Sans MS" panose="030F0902030302020204" pitchFamily="66" charset="0"/>
                <a:ea typeface="Times New Roman" panose="02020603050405020304" pitchFamily="18" charset="0"/>
              </a:rPr>
              <a:t>, that it may go well with you, and that you may go in and take possession of the good land that the </a:t>
            </a:r>
            <a:r>
              <a:rPr lang="en-AU" sz="1800" cap="small" dirty="0">
                <a:effectLst/>
                <a:latin typeface="Comic Sans MS" panose="030F0902030302020204" pitchFamily="66" charset="0"/>
                <a:ea typeface="Times New Roman" panose="02020603050405020304" pitchFamily="18" charset="0"/>
              </a:rPr>
              <a:t>Lord</a:t>
            </a:r>
            <a:r>
              <a:rPr lang="en-AU" sz="1800" dirty="0">
                <a:effectLst/>
                <a:latin typeface="Comic Sans MS" panose="030F0902030302020204" pitchFamily="66" charset="0"/>
                <a:ea typeface="Times New Roman" panose="02020603050405020304" pitchFamily="18" charset="0"/>
              </a:rPr>
              <a:t> swore to give to your fathers </a:t>
            </a:r>
            <a:r>
              <a:rPr lang="en-AU" sz="1800" dirty="0">
                <a:effectLst/>
                <a:latin typeface="Times New Roman" panose="02020603050405020304" pitchFamily="18" charset="0"/>
                <a:ea typeface="Times New Roman" panose="02020603050405020304" pitchFamily="18" charset="0"/>
              </a:rPr>
              <a:t>…. </a:t>
            </a:r>
          </a:p>
        </p:txBody>
      </p:sp>
    </p:spTree>
    <p:extLst>
      <p:ext uri="{BB962C8B-B14F-4D97-AF65-F5344CB8AC3E}">
        <p14:creationId xmlns:p14="http://schemas.microsoft.com/office/powerpoint/2010/main" val="38408951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E6A9EDB9-E2C6-4A69-A785-850ADC7DE1C8}"/>
              </a:ext>
            </a:extLst>
          </p:cNvPr>
          <p:cNvSpPr txBox="1"/>
          <p:nvPr/>
        </p:nvSpPr>
        <p:spPr>
          <a:xfrm>
            <a:off x="107503" y="3250"/>
            <a:ext cx="9019579" cy="461665"/>
          </a:xfrm>
          <a:prstGeom prst="rect">
            <a:avLst/>
          </a:prstGeom>
          <a:noFill/>
          <a:ln>
            <a:noFill/>
          </a:ln>
        </p:spPr>
        <p:txBody>
          <a:bodyPr wrap="square" rtlCol="0">
            <a:spAutoFit/>
          </a:bodyPr>
          <a:lstStyle/>
          <a:p>
            <a:pPr marL="317500" indent="-317500" algn="ctr"/>
            <a:r>
              <a:rPr lang="en-AU" sz="2400" dirty="0">
                <a:solidFill>
                  <a:srgbClr val="FFFF00"/>
                </a:solidFill>
                <a:latin typeface="Times New Roman" panose="02020603050405020304" pitchFamily="18" charset="0"/>
                <a:cs typeface="Times New Roman" panose="02020603050405020304" pitchFamily="18" charset="0"/>
              </a:rPr>
              <a:t>THE  TEST.     Knowing God is with us in times of testing.</a:t>
            </a:r>
            <a:endParaRPr lang="en-AU" sz="2400" u="sng" dirty="0">
              <a:solidFill>
                <a:srgbClr val="FFFF00"/>
              </a:solidFill>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46EA8D00-00BE-6A27-707C-58EC1F2AED3D}"/>
              </a:ext>
            </a:extLst>
          </p:cNvPr>
          <p:cNvSpPr txBox="1"/>
          <p:nvPr/>
        </p:nvSpPr>
        <p:spPr>
          <a:xfrm>
            <a:off x="-4712" y="344560"/>
            <a:ext cx="9131794" cy="646331"/>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When we have a spiritual high point, beware of the Devil’s attacks.</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Times of testing.  In the strength of God we have victory in times of testing.</a:t>
            </a:r>
          </a:p>
        </p:txBody>
      </p:sp>
      <p:sp>
        <p:nvSpPr>
          <p:cNvPr id="10" name="TextBox 9">
            <a:extLst>
              <a:ext uri="{FF2B5EF4-FFF2-40B4-BE49-F238E27FC236}">
                <a16:creationId xmlns:a16="http://schemas.microsoft.com/office/drawing/2014/main" id="{69FF56DB-AA3C-A772-0C45-7DF71FCCC0E3}"/>
              </a:ext>
            </a:extLst>
          </p:cNvPr>
          <p:cNvSpPr txBox="1"/>
          <p:nvPr/>
        </p:nvSpPr>
        <p:spPr>
          <a:xfrm>
            <a:off x="0" y="2933700"/>
            <a:ext cx="9127629" cy="369332"/>
          </a:xfrm>
          <a:prstGeom prst="rect">
            <a:avLst/>
          </a:prstGeom>
          <a:noFill/>
          <a:ln>
            <a:noFill/>
          </a:ln>
        </p:spPr>
        <p:txBody>
          <a:bodyPr wrap="square" rtlCol="0">
            <a:spAutoFit/>
          </a:bodyPr>
          <a:lstStyle/>
          <a:p>
            <a:pPr marL="317500" indent="-317500"/>
            <a:r>
              <a:rPr lang="en-AU" dirty="0">
                <a:solidFill>
                  <a:srgbClr val="FFFF00"/>
                </a:solidFill>
                <a:latin typeface="Times New Roman" panose="02020603050405020304" pitchFamily="18" charset="0"/>
                <a:cs typeface="Times New Roman" panose="02020603050405020304" pitchFamily="18" charset="0"/>
              </a:rPr>
              <a:t>Test what we hear/feel/sense.  Does it fit with what Scripture most simply and clearly teaches???</a:t>
            </a:r>
          </a:p>
        </p:txBody>
      </p:sp>
      <p:sp>
        <p:nvSpPr>
          <p:cNvPr id="11" name="TextBox 10">
            <a:extLst>
              <a:ext uri="{FF2B5EF4-FFF2-40B4-BE49-F238E27FC236}">
                <a16:creationId xmlns:a16="http://schemas.microsoft.com/office/drawing/2014/main" id="{3F12E0F3-350D-B019-D1AB-1A7C14C83508}"/>
              </a:ext>
            </a:extLst>
          </p:cNvPr>
          <p:cNvSpPr txBox="1"/>
          <p:nvPr/>
        </p:nvSpPr>
        <p:spPr>
          <a:xfrm>
            <a:off x="6103" y="1332201"/>
            <a:ext cx="9131794" cy="646331"/>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temptations came in the form of words (audible?  feelings?  in the mind?)</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Even though led by the Spirit, Jesus still heard Satan</a:t>
            </a:r>
          </a:p>
        </p:txBody>
      </p:sp>
      <p:sp>
        <p:nvSpPr>
          <p:cNvPr id="12" name="TextBox 11">
            <a:extLst>
              <a:ext uri="{FF2B5EF4-FFF2-40B4-BE49-F238E27FC236}">
                <a16:creationId xmlns:a16="http://schemas.microsoft.com/office/drawing/2014/main" id="{12D41CA8-EBB0-0F90-540E-7040ECDFC1B1}"/>
              </a:ext>
            </a:extLst>
          </p:cNvPr>
          <p:cNvSpPr txBox="1"/>
          <p:nvPr/>
        </p:nvSpPr>
        <p:spPr>
          <a:xfrm>
            <a:off x="647564" y="974380"/>
            <a:ext cx="7848872" cy="369332"/>
          </a:xfrm>
          <a:prstGeom prst="rect">
            <a:avLst/>
          </a:prstGeom>
          <a:noFill/>
          <a:ln w="19050">
            <a:solidFill>
              <a:srgbClr val="FFFF00"/>
            </a:solidFill>
          </a:ln>
        </p:spPr>
        <p:txBody>
          <a:bodyPr wrap="square" rtlCol="0">
            <a:spAutoFit/>
          </a:bodyPr>
          <a:lstStyle/>
          <a:p>
            <a:pPr marL="317500" indent="-317500"/>
            <a:r>
              <a:rPr lang="en-AU" dirty="0">
                <a:solidFill>
                  <a:srgbClr val="FFFF00"/>
                </a:solidFill>
                <a:latin typeface="Times New Roman" panose="02020603050405020304" pitchFamily="18" charset="0"/>
                <a:cs typeface="Times New Roman" panose="02020603050405020304" pitchFamily="18" charset="0"/>
              </a:rPr>
              <a:t>The Devil is real, but The Lord is the one who does battle, and He has already won</a:t>
            </a:r>
          </a:p>
        </p:txBody>
      </p:sp>
      <p:sp>
        <p:nvSpPr>
          <p:cNvPr id="4" name="TextBox 3">
            <a:extLst>
              <a:ext uri="{FF2B5EF4-FFF2-40B4-BE49-F238E27FC236}">
                <a16:creationId xmlns:a16="http://schemas.microsoft.com/office/drawing/2014/main" id="{EE0585D4-7D4B-831C-1DC5-D41887EADF09}"/>
              </a:ext>
            </a:extLst>
          </p:cNvPr>
          <p:cNvSpPr txBox="1"/>
          <p:nvPr/>
        </p:nvSpPr>
        <p:spPr>
          <a:xfrm>
            <a:off x="1907704" y="3353996"/>
            <a:ext cx="6304126" cy="369332"/>
          </a:xfrm>
          <a:prstGeom prst="rect">
            <a:avLst/>
          </a:prstGeom>
          <a:noFill/>
          <a:ln>
            <a:noFill/>
          </a:ln>
        </p:spPr>
        <p:txBody>
          <a:bodyPr wrap="square" numCol="1" rtlCol="0">
            <a:spAutoFit/>
          </a:bodyPr>
          <a:lstStyle/>
          <a:p>
            <a:r>
              <a:rPr lang="en-AU" dirty="0">
                <a:solidFill>
                  <a:schemeClr val="bg1"/>
                </a:solidFill>
                <a:latin typeface="Times New Roman" panose="02020603050405020304" pitchFamily="18" charset="0"/>
                <a:cs typeface="Times New Roman" panose="02020603050405020304" pitchFamily="18" charset="0"/>
              </a:rPr>
              <a:t>Lessons from Jesus’ quotes from Deuteronomy 6 &amp; 8</a:t>
            </a:r>
          </a:p>
        </p:txBody>
      </p:sp>
      <p:sp>
        <p:nvSpPr>
          <p:cNvPr id="5" name="TextBox 4">
            <a:extLst>
              <a:ext uri="{FF2B5EF4-FFF2-40B4-BE49-F238E27FC236}">
                <a16:creationId xmlns:a16="http://schemas.microsoft.com/office/drawing/2014/main" id="{C71D9373-2A42-7D08-4B2C-C59845B8EAA3}"/>
              </a:ext>
            </a:extLst>
          </p:cNvPr>
          <p:cNvSpPr txBox="1"/>
          <p:nvPr/>
        </p:nvSpPr>
        <p:spPr>
          <a:xfrm>
            <a:off x="657740" y="1919214"/>
            <a:ext cx="8145306" cy="369332"/>
          </a:xfrm>
          <a:prstGeom prst="rect">
            <a:avLst/>
          </a:prstGeom>
          <a:noFill/>
          <a:ln w="19050">
            <a:solidFill>
              <a:srgbClr val="FFFF00"/>
            </a:solidFill>
          </a:ln>
        </p:spPr>
        <p:txBody>
          <a:bodyPr wrap="square" rtlCol="0">
            <a:spAutoFit/>
          </a:bodyPr>
          <a:lstStyle/>
          <a:p>
            <a:pPr marL="317500" indent="-317500"/>
            <a:r>
              <a:rPr lang="en-AU" dirty="0">
                <a:solidFill>
                  <a:srgbClr val="FFFF00"/>
                </a:solidFill>
                <a:latin typeface="Times New Roman" panose="02020603050405020304" pitchFamily="18" charset="0"/>
                <a:cs typeface="Times New Roman" panose="02020603050405020304" pitchFamily="18" charset="0"/>
              </a:rPr>
              <a:t>Never assume that we are so spiritual that the only voice we hear is the voice of God</a:t>
            </a:r>
          </a:p>
        </p:txBody>
      </p:sp>
      <p:sp>
        <p:nvSpPr>
          <p:cNvPr id="7" name="TextBox 6">
            <a:extLst>
              <a:ext uri="{FF2B5EF4-FFF2-40B4-BE49-F238E27FC236}">
                <a16:creationId xmlns:a16="http://schemas.microsoft.com/office/drawing/2014/main" id="{BC52BCC4-02B3-2BE1-766E-30D83E596036}"/>
              </a:ext>
            </a:extLst>
          </p:cNvPr>
          <p:cNvSpPr txBox="1"/>
          <p:nvPr/>
        </p:nvSpPr>
        <p:spPr>
          <a:xfrm>
            <a:off x="1115615" y="2311078"/>
            <a:ext cx="8045727" cy="646331"/>
          </a:xfrm>
          <a:prstGeom prst="rect">
            <a:avLst/>
          </a:prstGeom>
          <a:noFill/>
          <a:ln>
            <a:noFill/>
          </a:ln>
        </p:spPr>
        <p:txBody>
          <a:bodyPr wrap="square" numCol="1" rtlCol="0">
            <a:spAutoFit/>
          </a:bodyPr>
          <a:lstStyle/>
          <a:p>
            <a:pPr marL="342900" indent="-342900">
              <a:buFont typeface="+mj-lt"/>
              <a:buAutoNum type="arabicPeriod"/>
            </a:pPr>
            <a:r>
              <a:rPr lang="en-AU" dirty="0">
                <a:solidFill>
                  <a:schemeClr val="bg1"/>
                </a:solidFill>
                <a:latin typeface="Times New Roman" panose="02020603050405020304" pitchFamily="18" charset="0"/>
                <a:cs typeface="Times New Roman" panose="02020603050405020304" pitchFamily="18" charset="0"/>
              </a:rPr>
              <a:t>Words of Satan will often appeal to the flesh  (what I want to hear);</a:t>
            </a:r>
          </a:p>
          <a:p>
            <a:pPr marL="342900" indent="-342900">
              <a:buFont typeface="+mj-lt"/>
              <a:buAutoNum type="arabicPeriod"/>
            </a:pPr>
            <a:r>
              <a:rPr lang="en-AU" dirty="0">
                <a:solidFill>
                  <a:schemeClr val="bg1"/>
                </a:solidFill>
                <a:latin typeface="Times New Roman" panose="02020603050405020304" pitchFamily="18" charset="0"/>
                <a:cs typeface="Times New Roman" panose="02020603050405020304" pitchFamily="18" charset="0"/>
              </a:rPr>
              <a:t>On the surface, might appear to agree with some of Scripture, but not </a:t>
            </a:r>
            <a:r>
              <a:rPr lang="en-AU" b="1" dirty="0">
                <a:solidFill>
                  <a:schemeClr val="bg1"/>
                </a:solidFill>
                <a:latin typeface="Times New Roman" panose="02020603050405020304" pitchFamily="18" charset="0"/>
                <a:cs typeface="Times New Roman" panose="02020603050405020304" pitchFamily="18" charset="0"/>
              </a:rPr>
              <a:t>all</a:t>
            </a:r>
            <a:r>
              <a:rPr lang="en-AU" dirty="0">
                <a:solidFill>
                  <a:schemeClr val="bg1"/>
                </a:solidFill>
                <a:latin typeface="Times New Roman" panose="02020603050405020304" pitchFamily="18" charset="0"/>
                <a:cs typeface="Times New Roman" panose="02020603050405020304" pitchFamily="18" charset="0"/>
              </a:rPr>
              <a:t> of it</a:t>
            </a:r>
          </a:p>
        </p:txBody>
      </p:sp>
      <p:cxnSp>
        <p:nvCxnSpPr>
          <p:cNvPr id="13" name="Straight Connector 12">
            <a:extLst>
              <a:ext uri="{FF2B5EF4-FFF2-40B4-BE49-F238E27FC236}">
                <a16:creationId xmlns:a16="http://schemas.microsoft.com/office/drawing/2014/main" id="{64FEC571-E6F7-2E14-AAE0-2E342FFDEBBE}"/>
              </a:ext>
            </a:extLst>
          </p:cNvPr>
          <p:cNvCxnSpPr/>
          <p:nvPr/>
        </p:nvCxnSpPr>
        <p:spPr>
          <a:xfrm>
            <a:off x="68978" y="3303032"/>
            <a:ext cx="8967518" cy="0"/>
          </a:xfrm>
          <a:prstGeom prst="line">
            <a:avLst/>
          </a:prstGeom>
        </p:spPr>
        <p:style>
          <a:lnRef idx="2">
            <a:schemeClr val="accent1"/>
          </a:lnRef>
          <a:fillRef idx="0">
            <a:schemeClr val="accent1"/>
          </a:fillRef>
          <a:effectRef idx="1">
            <a:schemeClr val="accent1"/>
          </a:effectRef>
          <a:fontRef idx="minor">
            <a:schemeClr val="tx1"/>
          </a:fontRef>
        </p:style>
      </p:cxnSp>
      <p:sp>
        <p:nvSpPr>
          <p:cNvPr id="14" name="TextBox 13">
            <a:extLst>
              <a:ext uri="{FF2B5EF4-FFF2-40B4-BE49-F238E27FC236}">
                <a16:creationId xmlns:a16="http://schemas.microsoft.com/office/drawing/2014/main" id="{EEF70919-7080-372B-C898-DF7A26940D88}"/>
              </a:ext>
            </a:extLst>
          </p:cNvPr>
          <p:cNvSpPr txBox="1"/>
          <p:nvPr/>
        </p:nvSpPr>
        <p:spPr>
          <a:xfrm>
            <a:off x="13719" y="3320881"/>
            <a:ext cx="1965993" cy="461665"/>
          </a:xfrm>
          <a:prstGeom prst="rect">
            <a:avLst/>
          </a:prstGeom>
          <a:noFill/>
          <a:ln>
            <a:noFill/>
          </a:ln>
        </p:spPr>
        <p:txBody>
          <a:bodyPr wrap="square" rtlCol="0">
            <a:spAutoFit/>
          </a:bodyPr>
          <a:lstStyle/>
          <a:p>
            <a:pPr marL="317500" indent="-317500"/>
            <a:r>
              <a:rPr lang="en-AU" sz="2400" dirty="0">
                <a:solidFill>
                  <a:srgbClr val="FFFF00"/>
                </a:solidFill>
                <a:latin typeface="Times New Roman" panose="02020603050405020304" pitchFamily="18" charset="0"/>
                <a:cs typeface="Times New Roman" panose="02020603050405020304" pitchFamily="18" charset="0"/>
              </a:rPr>
              <a:t>Going Deeper.  </a:t>
            </a:r>
            <a:endParaRPr lang="en-AU" sz="2400" u="sng" dirty="0">
              <a:solidFill>
                <a:srgbClr val="FFFF00"/>
              </a:solidFill>
              <a:latin typeface="Times New Roman" panose="02020603050405020304" pitchFamily="18" charset="0"/>
              <a:cs typeface="Times New Roman" panose="02020603050405020304" pitchFamily="18" charset="0"/>
            </a:endParaRPr>
          </a:p>
        </p:txBody>
      </p:sp>
      <p:sp>
        <p:nvSpPr>
          <p:cNvPr id="16" name="TextBox 15">
            <a:extLst>
              <a:ext uri="{FF2B5EF4-FFF2-40B4-BE49-F238E27FC236}">
                <a16:creationId xmlns:a16="http://schemas.microsoft.com/office/drawing/2014/main" id="{874F7CA1-91B8-0047-00D0-84965DF5CA75}"/>
              </a:ext>
            </a:extLst>
          </p:cNvPr>
          <p:cNvSpPr txBox="1"/>
          <p:nvPr/>
        </p:nvSpPr>
        <p:spPr>
          <a:xfrm>
            <a:off x="899592" y="3625020"/>
            <a:ext cx="8227490" cy="646331"/>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Israel are about to enter the promised land following 40 years in desert, being tested.</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Jesus is about to fulfil the promise, following 40 days of testing in the desert.</a:t>
            </a:r>
          </a:p>
        </p:txBody>
      </p:sp>
      <p:sp>
        <p:nvSpPr>
          <p:cNvPr id="2" name="TextBox 1">
            <a:extLst>
              <a:ext uri="{FF2B5EF4-FFF2-40B4-BE49-F238E27FC236}">
                <a16:creationId xmlns:a16="http://schemas.microsoft.com/office/drawing/2014/main" id="{3658329B-2A73-376D-AB14-3BA1E12DADC0}"/>
              </a:ext>
            </a:extLst>
          </p:cNvPr>
          <p:cNvSpPr txBox="1"/>
          <p:nvPr/>
        </p:nvSpPr>
        <p:spPr>
          <a:xfrm>
            <a:off x="-4712" y="4196769"/>
            <a:ext cx="9142609" cy="923330"/>
          </a:xfrm>
          <a:prstGeom prst="rect">
            <a:avLst/>
          </a:prstGeom>
          <a:noFill/>
          <a:ln>
            <a:noFill/>
          </a:ln>
        </p:spPr>
        <p:txBody>
          <a:bodyPr wrap="square" numCol="1" rtlCol="0">
            <a:spAutoFit/>
          </a:bodyPr>
          <a:lstStyle/>
          <a:p>
            <a:pPr marL="342900" indent="-342900">
              <a:buFont typeface="+mj-lt"/>
              <a:buAutoNum type="arabicPeriod"/>
            </a:pPr>
            <a:r>
              <a:rPr lang="en-AU" dirty="0">
                <a:solidFill>
                  <a:schemeClr val="bg1"/>
                </a:solidFill>
                <a:latin typeface="Times New Roman" panose="02020603050405020304" pitchFamily="18" charset="0"/>
                <a:cs typeface="Times New Roman" panose="02020603050405020304" pitchFamily="18" charset="0"/>
              </a:rPr>
              <a:t>Testing what is really in the heart.  (Obedience).  Father disciplines His children with testing.</a:t>
            </a:r>
          </a:p>
          <a:p>
            <a:pPr marL="342900" indent="-342900">
              <a:buFont typeface="+mj-lt"/>
              <a:buAutoNum type="arabicPeriod"/>
            </a:pPr>
            <a:r>
              <a:rPr lang="en-AU" dirty="0">
                <a:solidFill>
                  <a:schemeClr val="bg1"/>
                </a:solidFill>
                <a:latin typeface="Times New Roman" panose="02020603050405020304" pitchFamily="18" charset="0"/>
                <a:cs typeface="Times New Roman" panose="02020603050405020304" pitchFamily="18" charset="0"/>
              </a:rPr>
              <a:t>Do not forget God who has saved us.  At </a:t>
            </a:r>
            <a:r>
              <a:rPr lang="en-AU" dirty="0" err="1">
                <a:solidFill>
                  <a:schemeClr val="bg1"/>
                </a:solidFill>
                <a:latin typeface="Times New Roman" panose="02020603050405020304" pitchFamily="18" charset="0"/>
                <a:cs typeface="Times New Roman" panose="02020603050405020304" pitchFamily="18" charset="0"/>
              </a:rPr>
              <a:t>Massah</a:t>
            </a:r>
            <a:r>
              <a:rPr lang="en-AU" dirty="0">
                <a:solidFill>
                  <a:schemeClr val="bg1"/>
                </a:solidFill>
                <a:latin typeface="Times New Roman" panose="02020603050405020304" pitchFamily="18" charset="0"/>
                <a:cs typeface="Times New Roman" panose="02020603050405020304" pitchFamily="18" charset="0"/>
              </a:rPr>
              <a:t>, Israel </a:t>
            </a:r>
            <a:r>
              <a:rPr lang="en-AU" u="sng" dirty="0">
                <a:solidFill>
                  <a:schemeClr val="bg1"/>
                </a:solidFill>
                <a:latin typeface="Times New Roman" panose="02020603050405020304" pitchFamily="18" charset="0"/>
                <a:cs typeface="Times New Roman" panose="02020603050405020304" pitchFamily="18" charset="0"/>
              </a:rPr>
              <a:t>doubted God was with them</a:t>
            </a:r>
            <a:r>
              <a:rPr lang="en-AU" dirty="0">
                <a:solidFill>
                  <a:schemeClr val="bg1"/>
                </a:solidFill>
                <a:latin typeface="Times New Roman" panose="02020603050405020304" pitchFamily="18" charset="0"/>
                <a:cs typeface="Times New Roman" panose="02020603050405020304" pitchFamily="18" charset="0"/>
              </a:rPr>
              <a:t>.</a:t>
            </a:r>
          </a:p>
          <a:p>
            <a:pPr marL="342900" indent="-342900">
              <a:buFont typeface="+mj-lt"/>
              <a:buAutoNum type="arabicPeriod"/>
            </a:pPr>
            <a:r>
              <a:rPr lang="en-AU" dirty="0">
                <a:solidFill>
                  <a:schemeClr val="bg1"/>
                </a:solidFill>
                <a:latin typeface="Times New Roman" panose="02020603050405020304" pitchFamily="18" charset="0"/>
                <a:cs typeface="Times New Roman" panose="02020603050405020304" pitchFamily="18" charset="0"/>
              </a:rPr>
              <a:t>In times of testing, do not doubt that God continues to be with us.  Faith.  Trust.</a:t>
            </a:r>
          </a:p>
        </p:txBody>
      </p:sp>
      <p:sp>
        <p:nvSpPr>
          <p:cNvPr id="3" name="TextBox 2">
            <a:extLst>
              <a:ext uri="{FF2B5EF4-FFF2-40B4-BE49-F238E27FC236}">
                <a16:creationId xmlns:a16="http://schemas.microsoft.com/office/drawing/2014/main" id="{5A851200-1A01-4915-C81C-E698A6DD445F}"/>
              </a:ext>
            </a:extLst>
          </p:cNvPr>
          <p:cNvSpPr txBox="1"/>
          <p:nvPr/>
        </p:nvSpPr>
        <p:spPr>
          <a:xfrm>
            <a:off x="5862" y="5042129"/>
            <a:ext cx="9127629" cy="646331"/>
          </a:xfrm>
          <a:prstGeom prst="rect">
            <a:avLst/>
          </a:prstGeom>
          <a:noFill/>
          <a:ln>
            <a:noFill/>
          </a:ln>
        </p:spPr>
        <p:txBody>
          <a:bodyPr wrap="square" rtlCol="0">
            <a:spAutoFit/>
          </a:bodyPr>
          <a:lstStyle/>
          <a:p>
            <a:pPr marL="317500" indent="-317500"/>
            <a:r>
              <a:rPr lang="en-AU" dirty="0">
                <a:solidFill>
                  <a:srgbClr val="FFFF00"/>
                </a:solidFill>
                <a:latin typeface="Times New Roman" panose="02020603050405020304" pitchFamily="18" charset="0"/>
                <a:cs typeface="Times New Roman" panose="02020603050405020304" pitchFamily="18" charset="0"/>
              </a:rPr>
              <a:t>The Devil re-appears an ‘an opportune time’.  </a:t>
            </a:r>
          </a:p>
          <a:p>
            <a:pPr marL="317500" indent="-317500"/>
            <a:r>
              <a:rPr lang="en-AU" dirty="0">
                <a:solidFill>
                  <a:srgbClr val="FFFF00"/>
                </a:solidFill>
                <a:latin typeface="Times New Roman" panose="02020603050405020304" pitchFamily="18" charset="0"/>
                <a:cs typeface="Times New Roman" panose="02020603050405020304" pitchFamily="18" charset="0"/>
              </a:rPr>
              <a:t>Perhaps when everything is going good and we are in a time of blessing.</a:t>
            </a:r>
          </a:p>
        </p:txBody>
      </p:sp>
    </p:spTree>
    <p:extLst>
      <p:ext uri="{BB962C8B-B14F-4D97-AF65-F5344CB8AC3E}">
        <p14:creationId xmlns:p14="http://schemas.microsoft.com/office/powerpoint/2010/main" val="1826475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5094856"/>
          </a:xfrm>
          <a:prstGeom prst="rect">
            <a:avLst/>
          </a:prstGeom>
          <a:noFill/>
          <a:ln w="9525">
            <a:noFill/>
            <a:miter lim="800000"/>
            <a:headEnd/>
            <a:tailEnd/>
          </a:ln>
        </p:spPr>
        <p:txBody>
          <a:bodyPr wrap="square">
            <a:prstTxWarp prst="textNoShape">
              <a:avLst/>
            </a:prstTxWarp>
            <a:spAutoFit/>
          </a:bodyPr>
          <a:lstStyle/>
          <a:p>
            <a:pPr>
              <a:lnSpc>
                <a:spcPct val="110000"/>
              </a:lnSpc>
              <a:spcAft>
                <a:spcPts val="1000"/>
              </a:spcAft>
            </a:pPr>
            <a:r>
              <a:rPr lang="en-AU" sz="2700" b="1" dirty="0">
                <a:solidFill>
                  <a:srgbClr val="FFFFFF"/>
                </a:solidFill>
                <a:effectLst/>
                <a:latin typeface="Times New Roman" panose="02020603050405020304" pitchFamily="18" charset="0"/>
                <a:ea typeface="Times New Roman" panose="02020603050405020304" pitchFamily="18" charset="0"/>
              </a:rPr>
              <a:t>4 </a:t>
            </a:r>
            <a:r>
              <a:rPr lang="en-AU" sz="2700" dirty="0">
                <a:solidFill>
                  <a:srgbClr val="FFFFFF"/>
                </a:solidFill>
                <a:effectLst/>
                <a:latin typeface="Times New Roman" panose="02020603050405020304" pitchFamily="18" charset="0"/>
                <a:ea typeface="Times New Roman" panose="02020603050405020304" pitchFamily="18" charset="0"/>
              </a:rPr>
              <a:t>And Jesus, full of the Holy Spirit, returned from the Jordan and was led by the Spirit in the wilderness </a:t>
            </a:r>
            <a:r>
              <a:rPr lang="en-AU" sz="2700" b="1" baseline="30000" dirty="0">
                <a:solidFill>
                  <a:srgbClr val="FFFFFF"/>
                </a:solidFill>
                <a:effectLst/>
                <a:latin typeface="Times New Roman" panose="02020603050405020304" pitchFamily="18" charset="0"/>
                <a:ea typeface="Times New Roman" panose="02020603050405020304" pitchFamily="18" charset="0"/>
              </a:rPr>
              <a:t>2 </a:t>
            </a:r>
            <a:r>
              <a:rPr lang="en-AU" sz="2700" dirty="0">
                <a:solidFill>
                  <a:srgbClr val="FFFFFF"/>
                </a:solidFill>
                <a:effectLst/>
                <a:latin typeface="Times New Roman" panose="02020603050405020304" pitchFamily="18" charset="0"/>
                <a:ea typeface="Times New Roman" panose="02020603050405020304" pitchFamily="18" charset="0"/>
              </a:rPr>
              <a:t>for forty days, being tempted by the devil.  And he ate nothing during those days.  And when they were ended, he was hungry.  </a:t>
            </a:r>
            <a:r>
              <a:rPr lang="en-AU" sz="2700" b="1" baseline="30000" dirty="0">
                <a:solidFill>
                  <a:srgbClr val="FFFFFF"/>
                </a:solidFill>
                <a:effectLst/>
                <a:latin typeface="Times New Roman" panose="02020603050405020304" pitchFamily="18" charset="0"/>
                <a:ea typeface="Times New Roman" panose="02020603050405020304" pitchFamily="18" charset="0"/>
              </a:rPr>
              <a:t>3 </a:t>
            </a:r>
            <a:r>
              <a:rPr lang="en-AU" sz="2700" dirty="0">
                <a:solidFill>
                  <a:srgbClr val="FFFFFF"/>
                </a:solidFill>
                <a:effectLst/>
                <a:latin typeface="Times New Roman" panose="02020603050405020304" pitchFamily="18" charset="0"/>
                <a:ea typeface="Times New Roman" panose="02020603050405020304" pitchFamily="18" charset="0"/>
              </a:rPr>
              <a:t>The devil said to him, “If you are the Son of God, command this stone to become bread.”  </a:t>
            </a:r>
            <a:r>
              <a:rPr lang="en-AU" sz="2700" b="1" baseline="30000" dirty="0">
                <a:solidFill>
                  <a:srgbClr val="FFFFFF"/>
                </a:solidFill>
                <a:effectLst/>
                <a:latin typeface="Times New Roman" panose="02020603050405020304" pitchFamily="18" charset="0"/>
                <a:ea typeface="Times New Roman" panose="02020603050405020304" pitchFamily="18" charset="0"/>
              </a:rPr>
              <a:t>4 </a:t>
            </a:r>
            <a:r>
              <a:rPr lang="en-AU" sz="2700" dirty="0">
                <a:solidFill>
                  <a:srgbClr val="FFFFFF"/>
                </a:solidFill>
                <a:effectLst/>
                <a:latin typeface="Times New Roman" panose="02020603050405020304" pitchFamily="18" charset="0"/>
                <a:ea typeface="Times New Roman" panose="02020603050405020304" pitchFamily="18" charset="0"/>
              </a:rPr>
              <a:t>And Jesus answered him, “It is written, ‘Man shall not live by bread alone.’ ”  </a:t>
            </a:r>
            <a:r>
              <a:rPr lang="en-AU" sz="2700" b="1" baseline="30000" dirty="0">
                <a:solidFill>
                  <a:srgbClr val="FFFFFF"/>
                </a:solidFill>
                <a:effectLst/>
                <a:latin typeface="Times New Roman" panose="02020603050405020304" pitchFamily="18" charset="0"/>
                <a:ea typeface="Times New Roman" panose="02020603050405020304" pitchFamily="18" charset="0"/>
              </a:rPr>
              <a:t>5 </a:t>
            </a:r>
            <a:r>
              <a:rPr lang="en-AU" sz="2700" dirty="0">
                <a:solidFill>
                  <a:srgbClr val="FFFFFF"/>
                </a:solidFill>
                <a:effectLst/>
                <a:latin typeface="Times New Roman" panose="02020603050405020304" pitchFamily="18" charset="0"/>
                <a:ea typeface="Times New Roman" panose="02020603050405020304" pitchFamily="18" charset="0"/>
              </a:rPr>
              <a:t>And the devil took him up and showed him all the kingdoms of the world in a moment of time, </a:t>
            </a:r>
            <a:r>
              <a:rPr lang="en-AU" sz="2700" b="1" baseline="30000" dirty="0">
                <a:solidFill>
                  <a:srgbClr val="FFFFFF"/>
                </a:solidFill>
                <a:effectLst/>
                <a:latin typeface="Times New Roman" panose="02020603050405020304" pitchFamily="18" charset="0"/>
                <a:ea typeface="Times New Roman" panose="02020603050405020304" pitchFamily="18" charset="0"/>
              </a:rPr>
              <a:t>6 </a:t>
            </a:r>
            <a:r>
              <a:rPr lang="en-AU" sz="2700" dirty="0">
                <a:solidFill>
                  <a:srgbClr val="FFFFFF"/>
                </a:solidFill>
                <a:effectLst/>
                <a:latin typeface="Times New Roman" panose="02020603050405020304" pitchFamily="18" charset="0"/>
                <a:ea typeface="Times New Roman" panose="02020603050405020304" pitchFamily="18" charset="0"/>
              </a:rPr>
              <a:t>and said to him, “To you I will give all this authority and their glory, for it has been delivered to me, and I give it to whom I will.  </a:t>
            </a:r>
            <a:r>
              <a:rPr lang="en-AU" sz="2700" b="1" baseline="30000" dirty="0">
                <a:solidFill>
                  <a:srgbClr val="FFFFFF"/>
                </a:solidFill>
                <a:effectLst/>
                <a:latin typeface="Times New Roman" panose="02020603050405020304" pitchFamily="18" charset="0"/>
                <a:ea typeface="Times New Roman" panose="02020603050405020304" pitchFamily="18" charset="0"/>
              </a:rPr>
              <a:t>7 </a:t>
            </a:r>
            <a:r>
              <a:rPr lang="en-AU" sz="2700" dirty="0">
                <a:solidFill>
                  <a:srgbClr val="FFFFFF"/>
                </a:solidFill>
                <a:effectLst/>
                <a:latin typeface="Times New Roman" panose="02020603050405020304" pitchFamily="18" charset="0"/>
                <a:ea typeface="Times New Roman" panose="02020603050405020304" pitchFamily="18" charset="0"/>
              </a:rPr>
              <a:t>If you, then, will worship me, it will all be yours.” </a:t>
            </a:r>
            <a:endParaRPr lang="en-AU" sz="27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36690616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2329869"/>
          </a:xfrm>
          <a:prstGeom prst="rect">
            <a:avLst/>
          </a:prstGeom>
          <a:noFill/>
          <a:ln w="9525">
            <a:noFill/>
            <a:miter lim="800000"/>
            <a:headEnd/>
            <a:tailEnd/>
          </a:ln>
        </p:spPr>
        <p:txBody>
          <a:bodyPr wrap="square">
            <a:prstTxWarp prst="textNoShape">
              <a:avLst/>
            </a:prstTxWarp>
            <a:spAutoFit/>
          </a:bodyPr>
          <a:lstStyle/>
          <a:p>
            <a:pPr>
              <a:lnSpc>
                <a:spcPct val="110000"/>
              </a:lnSpc>
              <a:spcAft>
                <a:spcPts val="1000"/>
              </a:spcAft>
            </a:pPr>
            <a:r>
              <a:rPr lang="en-AU" sz="2800" dirty="0">
                <a:solidFill>
                  <a:srgbClr val="FFFFFF"/>
                </a:solidFill>
                <a:effectLst/>
                <a:latin typeface="Times New Roman" panose="02020603050405020304" pitchFamily="18" charset="0"/>
                <a:ea typeface="Times New Roman" panose="02020603050405020304" pitchFamily="18" charset="0"/>
              </a:rPr>
              <a:t>	</a:t>
            </a:r>
            <a:r>
              <a:rPr lang="en-AU" sz="2800" b="1" baseline="30000" dirty="0">
                <a:solidFill>
                  <a:srgbClr val="FFFFFF"/>
                </a:solidFill>
                <a:effectLst/>
                <a:latin typeface="Times New Roman" panose="02020603050405020304" pitchFamily="18" charset="0"/>
                <a:ea typeface="Times New Roman" panose="02020603050405020304" pitchFamily="18" charset="0"/>
              </a:rPr>
              <a:t>8 </a:t>
            </a:r>
            <a:r>
              <a:rPr lang="en-AU" sz="2800" dirty="0">
                <a:solidFill>
                  <a:srgbClr val="FFFFFF"/>
                </a:solidFill>
                <a:effectLst/>
                <a:latin typeface="Times New Roman" panose="02020603050405020304" pitchFamily="18" charset="0"/>
                <a:ea typeface="Times New Roman" panose="02020603050405020304" pitchFamily="18" charset="0"/>
              </a:rPr>
              <a:t>And Jesus answered him, </a:t>
            </a:r>
          </a:p>
          <a:p>
            <a:pPr>
              <a:lnSpc>
                <a:spcPct val="110000"/>
              </a:lnSpc>
              <a:spcAft>
                <a:spcPts val="1000"/>
              </a:spcAft>
            </a:pPr>
            <a:r>
              <a:rPr lang="en-AU" sz="2800" dirty="0">
                <a:solidFill>
                  <a:srgbClr val="FFFFFF"/>
                </a:solidFill>
                <a:effectLst/>
                <a:latin typeface="Times New Roman" panose="02020603050405020304" pitchFamily="18" charset="0"/>
                <a:ea typeface="Times New Roman" panose="02020603050405020304" pitchFamily="18" charset="0"/>
              </a:rPr>
              <a:t>“It is written,  </a:t>
            </a:r>
            <a:endParaRPr lang="en-AU" sz="2800" dirty="0">
              <a:effectLst/>
              <a:latin typeface="Calibri" panose="020F0502020204030204" pitchFamily="34" charset="0"/>
              <a:ea typeface="Times New Roman" panose="02020603050405020304" pitchFamily="18" charset="0"/>
            </a:endParaRPr>
          </a:p>
          <a:p>
            <a:pPr indent="311150">
              <a:lnSpc>
                <a:spcPct val="110000"/>
              </a:lnSpc>
              <a:spcAft>
                <a:spcPts val="1000"/>
              </a:spcAft>
            </a:pPr>
            <a:r>
              <a:rPr lang="en-AU" sz="2800" dirty="0">
                <a:solidFill>
                  <a:srgbClr val="FFFFFF"/>
                </a:solidFill>
                <a:effectLst/>
                <a:latin typeface="Times New Roman" panose="02020603050405020304" pitchFamily="18" charset="0"/>
                <a:ea typeface="Times New Roman" panose="02020603050405020304" pitchFamily="18" charset="0"/>
              </a:rPr>
              <a:t>“ ‘You shall worship the Lord your God, </a:t>
            </a:r>
            <a:endParaRPr lang="en-AU" sz="2800" dirty="0">
              <a:effectLst/>
              <a:latin typeface="Calibri" panose="020F0502020204030204" pitchFamily="34" charset="0"/>
              <a:ea typeface="Times New Roman" panose="02020603050405020304" pitchFamily="18" charset="0"/>
            </a:endParaRPr>
          </a:p>
          <a:p>
            <a:pPr indent="311150"/>
            <a:r>
              <a:rPr lang="en-AU" sz="2800" dirty="0">
                <a:solidFill>
                  <a:srgbClr val="FFFFFF"/>
                </a:solidFill>
                <a:effectLst/>
                <a:latin typeface="Times New Roman" panose="02020603050405020304" pitchFamily="18" charset="0"/>
                <a:ea typeface="Times New Roman" panose="02020603050405020304" pitchFamily="18" charset="0"/>
              </a:rPr>
              <a:t>     and him only shall you serve.’ ”</a:t>
            </a:r>
            <a:r>
              <a:rPr lang="en-AU" sz="2800" dirty="0">
                <a:effectLst/>
              </a:rPr>
              <a:t> </a:t>
            </a:r>
            <a:endParaRPr lang="en-AU" sz="28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31339728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5583067"/>
          </a:xfrm>
          <a:prstGeom prst="rect">
            <a:avLst/>
          </a:prstGeom>
          <a:noFill/>
          <a:ln w="9525">
            <a:noFill/>
            <a:miter lim="800000"/>
            <a:headEnd/>
            <a:tailEnd/>
          </a:ln>
        </p:spPr>
        <p:txBody>
          <a:bodyPr wrap="square">
            <a:prstTxWarp prst="textNoShape">
              <a:avLst/>
            </a:prstTxWarp>
            <a:spAutoFit/>
          </a:bodyPr>
          <a:lstStyle/>
          <a:p>
            <a:pPr>
              <a:lnSpc>
                <a:spcPct val="110000"/>
              </a:lnSpc>
              <a:spcAft>
                <a:spcPts val="1000"/>
              </a:spcAft>
            </a:pPr>
            <a:r>
              <a:rPr lang="en-AU" sz="2600" b="1" baseline="30000" dirty="0">
                <a:solidFill>
                  <a:srgbClr val="FFFFFF"/>
                </a:solidFill>
                <a:effectLst/>
                <a:latin typeface="Times New Roman" panose="02020603050405020304" pitchFamily="18" charset="0"/>
                <a:ea typeface="Times New Roman" panose="02020603050405020304" pitchFamily="18" charset="0"/>
              </a:rPr>
              <a:t>9 </a:t>
            </a:r>
            <a:r>
              <a:rPr lang="en-AU" sz="2600" dirty="0">
                <a:solidFill>
                  <a:srgbClr val="FFFFFF"/>
                </a:solidFill>
                <a:effectLst/>
                <a:latin typeface="Times New Roman" panose="02020603050405020304" pitchFamily="18" charset="0"/>
                <a:ea typeface="Times New Roman" panose="02020603050405020304" pitchFamily="18" charset="0"/>
              </a:rPr>
              <a:t>And he took him to Jerusalem and set him on the pinnacle of the temple and said to him, “If you are the Son of God, throw yourself down from here, </a:t>
            </a:r>
            <a:r>
              <a:rPr lang="en-AU" sz="2600" b="1" baseline="30000" dirty="0">
                <a:solidFill>
                  <a:srgbClr val="FFFFFF"/>
                </a:solidFill>
                <a:effectLst/>
                <a:latin typeface="Times New Roman" panose="02020603050405020304" pitchFamily="18" charset="0"/>
                <a:ea typeface="Times New Roman" panose="02020603050405020304" pitchFamily="18" charset="0"/>
              </a:rPr>
              <a:t>10 </a:t>
            </a:r>
            <a:r>
              <a:rPr lang="en-AU" sz="2600" dirty="0">
                <a:solidFill>
                  <a:srgbClr val="FFFFFF"/>
                </a:solidFill>
                <a:effectLst/>
                <a:latin typeface="Times New Roman" panose="02020603050405020304" pitchFamily="18" charset="0"/>
                <a:ea typeface="Times New Roman" panose="02020603050405020304" pitchFamily="18" charset="0"/>
              </a:rPr>
              <a:t>for it is written,  </a:t>
            </a:r>
            <a:endParaRPr lang="en-AU" sz="2600" dirty="0">
              <a:effectLst/>
              <a:latin typeface="Calibri" panose="020F0502020204030204" pitchFamily="34" charset="0"/>
              <a:ea typeface="Times New Roman" panose="02020603050405020304" pitchFamily="18" charset="0"/>
            </a:endParaRPr>
          </a:p>
          <a:p>
            <a:pPr marL="609600" indent="-609600">
              <a:lnSpc>
                <a:spcPct val="110000"/>
              </a:lnSpc>
              <a:spcAft>
                <a:spcPts val="1000"/>
              </a:spcAft>
              <a:tabLst>
                <a:tab pos="127000" algn="r"/>
                <a:tab pos="254000" algn="l"/>
              </a:tabLst>
            </a:pPr>
            <a:r>
              <a:rPr lang="en-AU" sz="2600" dirty="0">
                <a:solidFill>
                  <a:srgbClr val="FFFFFF"/>
                </a:solidFill>
                <a:effectLst/>
                <a:latin typeface="Times New Roman" panose="02020603050405020304" pitchFamily="18" charset="0"/>
                <a:ea typeface="Times New Roman" panose="02020603050405020304" pitchFamily="18" charset="0"/>
              </a:rPr>
              <a:t>		“ ‘He will command his angels concerning you, to guard you,’     </a:t>
            </a:r>
            <a:endParaRPr lang="en-AU" sz="2600" dirty="0">
              <a:effectLst/>
              <a:latin typeface="Calibri" panose="020F0502020204030204" pitchFamily="34" charset="0"/>
              <a:ea typeface="Times New Roman" panose="02020603050405020304" pitchFamily="18" charset="0"/>
            </a:endParaRPr>
          </a:p>
          <a:p>
            <a:pPr>
              <a:lnSpc>
                <a:spcPct val="110000"/>
              </a:lnSpc>
              <a:spcAft>
                <a:spcPts val="1000"/>
              </a:spcAft>
            </a:pPr>
            <a:r>
              <a:rPr lang="en-AU" sz="2600" b="1" baseline="30000" dirty="0">
                <a:solidFill>
                  <a:srgbClr val="FFFFFF"/>
                </a:solidFill>
                <a:effectLst/>
                <a:latin typeface="Times New Roman" panose="02020603050405020304" pitchFamily="18" charset="0"/>
                <a:ea typeface="Times New Roman" panose="02020603050405020304" pitchFamily="18" charset="0"/>
              </a:rPr>
              <a:t>11 </a:t>
            </a:r>
            <a:r>
              <a:rPr lang="en-AU" sz="2600" dirty="0">
                <a:solidFill>
                  <a:srgbClr val="FFFFFF"/>
                </a:solidFill>
                <a:effectLst/>
                <a:latin typeface="Times New Roman" panose="02020603050405020304" pitchFamily="18" charset="0"/>
                <a:ea typeface="Times New Roman" panose="02020603050405020304" pitchFamily="18" charset="0"/>
              </a:rPr>
              <a:t>and </a:t>
            </a:r>
            <a:endParaRPr lang="en-AU" sz="2600" dirty="0">
              <a:effectLst/>
              <a:latin typeface="Calibri" panose="020F0502020204030204" pitchFamily="34" charset="0"/>
              <a:ea typeface="Times New Roman" panose="02020603050405020304" pitchFamily="18" charset="0"/>
            </a:endParaRPr>
          </a:p>
          <a:p>
            <a:pPr marL="609600" indent="-609600">
              <a:lnSpc>
                <a:spcPct val="110000"/>
              </a:lnSpc>
              <a:spcAft>
                <a:spcPts val="1000"/>
              </a:spcAft>
              <a:tabLst>
                <a:tab pos="127000" algn="r"/>
                <a:tab pos="254000" algn="l"/>
              </a:tabLst>
            </a:pPr>
            <a:r>
              <a:rPr lang="en-AU" sz="2600" dirty="0">
                <a:solidFill>
                  <a:srgbClr val="FFFFFF"/>
                </a:solidFill>
                <a:effectLst/>
                <a:latin typeface="Times New Roman" panose="02020603050405020304" pitchFamily="18" charset="0"/>
                <a:ea typeface="Times New Roman" panose="02020603050405020304" pitchFamily="18" charset="0"/>
              </a:rPr>
              <a:t>		“ ‘On their hands they will bear you up, </a:t>
            </a:r>
            <a:endParaRPr lang="en-AU" sz="2600" dirty="0">
              <a:effectLst/>
              <a:latin typeface="Calibri" panose="020F0502020204030204" pitchFamily="34" charset="0"/>
              <a:ea typeface="Times New Roman" panose="02020603050405020304" pitchFamily="18" charset="0"/>
            </a:endParaRPr>
          </a:p>
          <a:p>
            <a:pPr marL="609600" indent="-203200">
              <a:lnSpc>
                <a:spcPct val="110000"/>
              </a:lnSpc>
              <a:spcAft>
                <a:spcPts val="1000"/>
              </a:spcAft>
            </a:pPr>
            <a:r>
              <a:rPr lang="en-AU" sz="2600" dirty="0">
                <a:solidFill>
                  <a:srgbClr val="FFFFFF"/>
                </a:solidFill>
                <a:effectLst/>
                <a:latin typeface="Times New Roman" panose="02020603050405020304" pitchFamily="18" charset="0"/>
                <a:ea typeface="Times New Roman" panose="02020603050405020304" pitchFamily="18" charset="0"/>
              </a:rPr>
              <a:t>lest you strike your foot against a stone.’ ” </a:t>
            </a:r>
          </a:p>
          <a:p>
            <a:pPr marL="609600" indent="-203200">
              <a:lnSpc>
                <a:spcPct val="110000"/>
              </a:lnSpc>
              <a:spcAft>
                <a:spcPts val="1000"/>
              </a:spcAft>
            </a:pPr>
            <a:endParaRPr lang="en-AU" sz="2600" dirty="0">
              <a:effectLst/>
              <a:latin typeface="Calibri" panose="020F0502020204030204" pitchFamily="34" charset="0"/>
              <a:ea typeface="Times New Roman" panose="02020603050405020304" pitchFamily="18" charset="0"/>
            </a:endParaRPr>
          </a:p>
          <a:p>
            <a:r>
              <a:rPr lang="en-AU" sz="2600" b="1" baseline="30000" dirty="0">
                <a:solidFill>
                  <a:srgbClr val="FFFFFF"/>
                </a:solidFill>
                <a:effectLst/>
                <a:latin typeface="Times New Roman" panose="02020603050405020304" pitchFamily="18" charset="0"/>
                <a:ea typeface="Times New Roman" panose="02020603050405020304" pitchFamily="18" charset="0"/>
              </a:rPr>
              <a:t>12 </a:t>
            </a:r>
            <a:r>
              <a:rPr lang="en-AU" sz="2600" dirty="0">
                <a:solidFill>
                  <a:srgbClr val="FFFFFF"/>
                </a:solidFill>
                <a:effectLst/>
                <a:latin typeface="Times New Roman" panose="02020603050405020304" pitchFamily="18" charset="0"/>
                <a:ea typeface="Times New Roman" panose="02020603050405020304" pitchFamily="18" charset="0"/>
              </a:rPr>
              <a:t>And Jesus answered him, “It is said, ‘You shall not put the Lord your God to the test.’ ”  </a:t>
            </a:r>
            <a:r>
              <a:rPr lang="en-AU" sz="2600" b="1" baseline="30000" dirty="0">
                <a:solidFill>
                  <a:srgbClr val="FFFFFF"/>
                </a:solidFill>
                <a:effectLst/>
                <a:latin typeface="Times New Roman" panose="02020603050405020304" pitchFamily="18" charset="0"/>
                <a:ea typeface="Times New Roman" panose="02020603050405020304" pitchFamily="18" charset="0"/>
              </a:rPr>
              <a:t>13 </a:t>
            </a:r>
            <a:r>
              <a:rPr lang="en-AU" sz="2600" dirty="0">
                <a:solidFill>
                  <a:srgbClr val="FFFFFF"/>
                </a:solidFill>
                <a:effectLst/>
                <a:latin typeface="Times New Roman" panose="02020603050405020304" pitchFamily="18" charset="0"/>
                <a:ea typeface="Times New Roman" panose="02020603050405020304" pitchFamily="18" charset="0"/>
              </a:rPr>
              <a:t>And when the devil had ended every temptation, he departed from him until an opportune time. </a:t>
            </a:r>
            <a:endParaRPr lang="en-AU" sz="26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3056131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E6A9EDB9-E2C6-4A69-A785-850ADC7DE1C8}"/>
              </a:ext>
            </a:extLst>
          </p:cNvPr>
          <p:cNvSpPr txBox="1"/>
          <p:nvPr/>
        </p:nvSpPr>
        <p:spPr>
          <a:xfrm>
            <a:off x="107503" y="3250"/>
            <a:ext cx="9019579" cy="461665"/>
          </a:xfrm>
          <a:prstGeom prst="rect">
            <a:avLst/>
          </a:prstGeom>
          <a:noFill/>
          <a:ln>
            <a:noFill/>
          </a:ln>
        </p:spPr>
        <p:txBody>
          <a:bodyPr wrap="square" rtlCol="0">
            <a:spAutoFit/>
          </a:bodyPr>
          <a:lstStyle/>
          <a:p>
            <a:pPr marL="317500" indent="-317500" algn="ctr"/>
            <a:r>
              <a:rPr lang="en-AU" sz="2400" dirty="0">
                <a:solidFill>
                  <a:srgbClr val="FFFF00"/>
                </a:solidFill>
                <a:latin typeface="Times New Roman" panose="02020603050405020304" pitchFamily="18" charset="0"/>
                <a:cs typeface="Times New Roman" panose="02020603050405020304" pitchFamily="18" charset="0"/>
              </a:rPr>
              <a:t>THE  TEST.     Knowing God is with us in times of testing.</a:t>
            </a:r>
            <a:endParaRPr lang="en-AU" sz="2400" u="sng" dirty="0">
              <a:solidFill>
                <a:srgbClr val="FFFF00"/>
              </a:solidFill>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46EA8D00-00BE-6A27-707C-58EC1F2AED3D}"/>
              </a:ext>
            </a:extLst>
          </p:cNvPr>
          <p:cNvSpPr txBox="1"/>
          <p:nvPr/>
        </p:nvSpPr>
        <p:spPr>
          <a:xfrm>
            <a:off x="-4712" y="344560"/>
            <a:ext cx="9131794" cy="646331"/>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When we have a spiritual high point, beware of the Devil’s attacks.</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Times of testing.  In the strength of God we have victory in times of testing.</a:t>
            </a:r>
          </a:p>
        </p:txBody>
      </p:sp>
      <p:sp>
        <p:nvSpPr>
          <p:cNvPr id="10" name="TextBox 9">
            <a:extLst>
              <a:ext uri="{FF2B5EF4-FFF2-40B4-BE49-F238E27FC236}">
                <a16:creationId xmlns:a16="http://schemas.microsoft.com/office/drawing/2014/main" id="{69FF56DB-AA3C-A772-0C45-7DF71FCCC0E3}"/>
              </a:ext>
            </a:extLst>
          </p:cNvPr>
          <p:cNvSpPr txBox="1"/>
          <p:nvPr/>
        </p:nvSpPr>
        <p:spPr>
          <a:xfrm>
            <a:off x="0" y="2933700"/>
            <a:ext cx="9127629" cy="369332"/>
          </a:xfrm>
          <a:prstGeom prst="rect">
            <a:avLst/>
          </a:prstGeom>
          <a:noFill/>
          <a:ln>
            <a:noFill/>
          </a:ln>
        </p:spPr>
        <p:txBody>
          <a:bodyPr wrap="square" rtlCol="0">
            <a:spAutoFit/>
          </a:bodyPr>
          <a:lstStyle/>
          <a:p>
            <a:pPr marL="317500" indent="-317500"/>
            <a:r>
              <a:rPr lang="en-AU" dirty="0">
                <a:solidFill>
                  <a:srgbClr val="FFFF00"/>
                </a:solidFill>
                <a:latin typeface="Times New Roman" panose="02020603050405020304" pitchFamily="18" charset="0"/>
                <a:cs typeface="Times New Roman" panose="02020603050405020304" pitchFamily="18" charset="0"/>
              </a:rPr>
              <a:t>Test what we hear/feel/sense.  Does it fit with what Scripture most simply and clearly teaches???</a:t>
            </a:r>
          </a:p>
        </p:txBody>
      </p:sp>
      <p:sp>
        <p:nvSpPr>
          <p:cNvPr id="11" name="TextBox 10">
            <a:extLst>
              <a:ext uri="{FF2B5EF4-FFF2-40B4-BE49-F238E27FC236}">
                <a16:creationId xmlns:a16="http://schemas.microsoft.com/office/drawing/2014/main" id="{3F12E0F3-350D-B019-D1AB-1A7C14C83508}"/>
              </a:ext>
            </a:extLst>
          </p:cNvPr>
          <p:cNvSpPr txBox="1"/>
          <p:nvPr/>
        </p:nvSpPr>
        <p:spPr>
          <a:xfrm>
            <a:off x="6103" y="1332201"/>
            <a:ext cx="9131794" cy="646331"/>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temptations came in the form of words (audible?  feelings?  in the mind?)</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Even though led by the Spirit, Jesus still heard Satan</a:t>
            </a:r>
          </a:p>
        </p:txBody>
      </p:sp>
      <p:sp>
        <p:nvSpPr>
          <p:cNvPr id="12" name="TextBox 11">
            <a:extLst>
              <a:ext uri="{FF2B5EF4-FFF2-40B4-BE49-F238E27FC236}">
                <a16:creationId xmlns:a16="http://schemas.microsoft.com/office/drawing/2014/main" id="{12D41CA8-EBB0-0F90-540E-7040ECDFC1B1}"/>
              </a:ext>
            </a:extLst>
          </p:cNvPr>
          <p:cNvSpPr txBox="1"/>
          <p:nvPr/>
        </p:nvSpPr>
        <p:spPr>
          <a:xfrm>
            <a:off x="647564" y="974380"/>
            <a:ext cx="7848872" cy="369332"/>
          </a:xfrm>
          <a:prstGeom prst="rect">
            <a:avLst/>
          </a:prstGeom>
          <a:noFill/>
          <a:ln w="19050">
            <a:solidFill>
              <a:srgbClr val="FFFF00"/>
            </a:solidFill>
          </a:ln>
        </p:spPr>
        <p:txBody>
          <a:bodyPr wrap="square" rtlCol="0">
            <a:spAutoFit/>
          </a:bodyPr>
          <a:lstStyle/>
          <a:p>
            <a:pPr marL="317500" indent="-317500"/>
            <a:r>
              <a:rPr lang="en-AU" dirty="0">
                <a:solidFill>
                  <a:srgbClr val="FFFF00"/>
                </a:solidFill>
                <a:latin typeface="Times New Roman" panose="02020603050405020304" pitchFamily="18" charset="0"/>
                <a:cs typeface="Times New Roman" panose="02020603050405020304" pitchFamily="18" charset="0"/>
              </a:rPr>
              <a:t>The Devil is real, but The Lord is the one who does battle, and He has already won</a:t>
            </a:r>
          </a:p>
        </p:txBody>
      </p:sp>
      <p:sp>
        <p:nvSpPr>
          <p:cNvPr id="4" name="TextBox 3">
            <a:extLst>
              <a:ext uri="{FF2B5EF4-FFF2-40B4-BE49-F238E27FC236}">
                <a16:creationId xmlns:a16="http://schemas.microsoft.com/office/drawing/2014/main" id="{EE0585D4-7D4B-831C-1DC5-D41887EADF09}"/>
              </a:ext>
            </a:extLst>
          </p:cNvPr>
          <p:cNvSpPr txBox="1"/>
          <p:nvPr/>
        </p:nvSpPr>
        <p:spPr>
          <a:xfrm>
            <a:off x="1907704" y="3353996"/>
            <a:ext cx="6304126" cy="369332"/>
          </a:xfrm>
          <a:prstGeom prst="rect">
            <a:avLst/>
          </a:prstGeom>
          <a:noFill/>
          <a:ln>
            <a:noFill/>
          </a:ln>
        </p:spPr>
        <p:txBody>
          <a:bodyPr wrap="square" numCol="1" rtlCol="0">
            <a:spAutoFit/>
          </a:bodyPr>
          <a:lstStyle/>
          <a:p>
            <a:r>
              <a:rPr lang="en-AU" dirty="0">
                <a:solidFill>
                  <a:schemeClr val="bg1"/>
                </a:solidFill>
                <a:latin typeface="Times New Roman" panose="02020603050405020304" pitchFamily="18" charset="0"/>
                <a:cs typeface="Times New Roman" panose="02020603050405020304" pitchFamily="18" charset="0"/>
              </a:rPr>
              <a:t>Lessons from Jesus’ quotes from Deuteronomy 6 &amp; 8</a:t>
            </a:r>
          </a:p>
        </p:txBody>
      </p:sp>
      <p:sp>
        <p:nvSpPr>
          <p:cNvPr id="5" name="TextBox 4">
            <a:extLst>
              <a:ext uri="{FF2B5EF4-FFF2-40B4-BE49-F238E27FC236}">
                <a16:creationId xmlns:a16="http://schemas.microsoft.com/office/drawing/2014/main" id="{C71D9373-2A42-7D08-4B2C-C59845B8EAA3}"/>
              </a:ext>
            </a:extLst>
          </p:cNvPr>
          <p:cNvSpPr txBox="1"/>
          <p:nvPr/>
        </p:nvSpPr>
        <p:spPr>
          <a:xfrm>
            <a:off x="657740" y="1919214"/>
            <a:ext cx="8145306" cy="369332"/>
          </a:xfrm>
          <a:prstGeom prst="rect">
            <a:avLst/>
          </a:prstGeom>
          <a:noFill/>
          <a:ln w="19050">
            <a:solidFill>
              <a:srgbClr val="FFFF00"/>
            </a:solidFill>
          </a:ln>
        </p:spPr>
        <p:txBody>
          <a:bodyPr wrap="square" rtlCol="0">
            <a:spAutoFit/>
          </a:bodyPr>
          <a:lstStyle/>
          <a:p>
            <a:pPr marL="317500" indent="-317500"/>
            <a:r>
              <a:rPr lang="en-AU" dirty="0">
                <a:solidFill>
                  <a:srgbClr val="FFFF00"/>
                </a:solidFill>
                <a:latin typeface="Times New Roman" panose="02020603050405020304" pitchFamily="18" charset="0"/>
                <a:cs typeface="Times New Roman" panose="02020603050405020304" pitchFamily="18" charset="0"/>
              </a:rPr>
              <a:t>Never assume that we are so spiritual that the only voice we hear is the voice of God</a:t>
            </a:r>
          </a:p>
        </p:txBody>
      </p:sp>
      <p:sp>
        <p:nvSpPr>
          <p:cNvPr id="7" name="TextBox 6">
            <a:extLst>
              <a:ext uri="{FF2B5EF4-FFF2-40B4-BE49-F238E27FC236}">
                <a16:creationId xmlns:a16="http://schemas.microsoft.com/office/drawing/2014/main" id="{BC52BCC4-02B3-2BE1-766E-30D83E596036}"/>
              </a:ext>
            </a:extLst>
          </p:cNvPr>
          <p:cNvSpPr txBox="1"/>
          <p:nvPr/>
        </p:nvSpPr>
        <p:spPr>
          <a:xfrm>
            <a:off x="1115615" y="2311078"/>
            <a:ext cx="8045727" cy="646331"/>
          </a:xfrm>
          <a:prstGeom prst="rect">
            <a:avLst/>
          </a:prstGeom>
          <a:noFill/>
          <a:ln>
            <a:noFill/>
          </a:ln>
        </p:spPr>
        <p:txBody>
          <a:bodyPr wrap="square" numCol="1" rtlCol="0">
            <a:spAutoFit/>
          </a:bodyPr>
          <a:lstStyle/>
          <a:p>
            <a:pPr marL="342900" indent="-342900">
              <a:buFont typeface="+mj-lt"/>
              <a:buAutoNum type="arabicPeriod"/>
            </a:pPr>
            <a:r>
              <a:rPr lang="en-AU" dirty="0">
                <a:solidFill>
                  <a:schemeClr val="bg1"/>
                </a:solidFill>
                <a:latin typeface="Times New Roman" panose="02020603050405020304" pitchFamily="18" charset="0"/>
                <a:cs typeface="Times New Roman" panose="02020603050405020304" pitchFamily="18" charset="0"/>
              </a:rPr>
              <a:t>Words of Satan will often appeal to the flesh  (what I want to hear);</a:t>
            </a:r>
          </a:p>
          <a:p>
            <a:pPr marL="342900" indent="-342900">
              <a:buFont typeface="+mj-lt"/>
              <a:buAutoNum type="arabicPeriod"/>
            </a:pPr>
            <a:r>
              <a:rPr lang="en-AU" dirty="0">
                <a:solidFill>
                  <a:schemeClr val="bg1"/>
                </a:solidFill>
                <a:latin typeface="Times New Roman" panose="02020603050405020304" pitchFamily="18" charset="0"/>
                <a:cs typeface="Times New Roman" panose="02020603050405020304" pitchFamily="18" charset="0"/>
              </a:rPr>
              <a:t>On the surface, might appear to agree with some of Scripture, but not </a:t>
            </a:r>
            <a:r>
              <a:rPr lang="en-AU" b="1" dirty="0">
                <a:solidFill>
                  <a:schemeClr val="bg1"/>
                </a:solidFill>
                <a:latin typeface="Times New Roman" panose="02020603050405020304" pitchFamily="18" charset="0"/>
                <a:cs typeface="Times New Roman" panose="02020603050405020304" pitchFamily="18" charset="0"/>
              </a:rPr>
              <a:t>all</a:t>
            </a:r>
            <a:r>
              <a:rPr lang="en-AU" dirty="0">
                <a:solidFill>
                  <a:schemeClr val="bg1"/>
                </a:solidFill>
                <a:latin typeface="Times New Roman" panose="02020603050405020304" pitchFamily="18" charset="0"/>
                <a:cs typeface="Times New Roman" panose="02020603050405020304" pitchFamily="18" charset="0"/>
              </a:rPr>
              <a:t> of it</a:t>
            </a:r>
          </a:p>
        </p:txBody>
      </p:sp>
      <p:cxnSp>
        <p:nvCxnSpPr>
          <p:cNvPr id="13" name="Straight Connector 12">
            <a:extLst>
              <a:ext uri="{FF2B5EF4-FFF2-40B4-BE49-F238E27FC236}">
                <a16:creationId xmlns:a16="http://schemas.microsoft.com/office/drawing/2014/main" id="{64FEC571-E6F7-2E14-AAE0-2E342FFDEBBE}"/>
              </a:ext>
            </a:extLst>
          </p:cNvPr>
          <p:cNvCxnSpPr/>
          <p:nvPr/>
        </p:nvCxnSpPr>
        <p:spPr>
          <a:xfrm>
            <a:off x="68978" y="3303032"/>
            <a:ext cx="8967518" cy="0"/>
          </a:xfrm>
          <a:prstGeom prst="line">
            <a:avLst/>
          </a:prstGeom>
        </p:spPr>
        <p:style>
          <a:lnRef idx="2">
            <a:schemeClr val="accent1"/>
          </a:lnRef>
          <a:fillRef idx="0">
            <a:schemeClr val="accent1"/>
          </a:fillRef>
          <a:effectRef idx="1">
            <a:schemeClr val="accent1"/>
          </a:effectRef>
          <a:fontRef idx="minor">
            <a:schemeClr val="tx1"/>
          </a:fontRef>
        </p:style>
      </p:cxnSp>
      <p:sp>
        <p:nvSpPr>
          <p:cNvPr id="14" name="TextBox 13">
            <a:extLst>
              <a:ext uri="{FF2B5EF4-FFF2-40B4-BE49-F238E27FC236}">
                <a16:creationId xmlns:a16="http://schemas.microsoft.com/office/drawing/2014/main" id="{EEF70919-7080-372B-C898-DF7A26940D88}"/>
              </a:ext>
            </a:extLst>
          </p:cNvPr>
          <p:cNvSpPr txBox="1"/>
          <p:nvPr/>
        </p:nvSpPr>
        <p:spPr>
          <a:xfrm>
            <a:off x="13719" y="3320881"/>
            <a:ext cx="1965993" cy="461665"/>
          </a:xfrm>
          <a:prstGeom prst="rect">
            <a:avLst/>
          </a:prstGeom>
          <a:noFill/>
          <a:ln>
            <a:noFill/>
          </a:ln>
        </p:spPr>
        <p:txBody>
          <a:bodyPr wrap="square" rtlCol="0">
            <a:spAutoFit/>
          </a:bodyPr>
          <a:lstStyle/>
          <a:p>
            <a:pPr marL="317500" indent="-317500"/>
            <a:r>
              <a:rPr lang="en-AU" sz="2400" dirty="0">
                <a:solidFill>
                  <a:srgbClr val="FFFF00"/>
                </a:solidFill>
                <a:latin typeface="Times New Roman" panose="02020603050405020304" pitchFamily="18" charset="0"/>
                <a:cs typeface="Times New Roman" panose="02020603050405020304" pitchFamily="18" charset="0"/>
              </a:rPr>
              <a:t>Going Deeper.  </a:t>
            </a:r>
            <a:endParaRPr lang="en-AU" sz="2400" u="sng" dirty="0">
              <a:solidFill>
                <a:srgbClr val="FFFF00"/>
              </a:solidFill>
              <a:latin typeface="Times New Roman" panose="02020603050405020304" pitchFamily="18" charset="0"/>
              <a:cs typeface="Times New Roman" panose="02020603050405020304" pitchFamily="18" charset="0"/>
            </a:endParaRPr>
          </a:p>
        </p:txBody>
      </p:sp>
      <p:sp>
        <p:nvSpPr>
          <p:cNvPr id="16" name="TextBox 15">
            <a:extLst>
              <a:ext uri="{FF2B5EF4-FFF2-40B4-BE49-F238E27FC236}">
                <a16:creationId xmlns:a16="http://schemas.microsoft.com/office/drawing/2014/main" id="{874F7CA1-91B8-0047-00D0-84965DF5CA75}"/>
              </a:ext>
            </a:extLst>
          </p:cNvPr>
          <p:cNvSpPr txBox="1"/>
          <p:nvPr/>
        </p:nvSpPr>
        <p:spPr>
          <a:xfrm>
            <a:off x="39474" y="3732252"/>
            <a:ext cx="9087608" cy="646331"/>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Israel are about to enter the promised land following 40 years in desert, being tested.</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Jesus is about to fulfil the promise, following 40 days of testing in the desert.</a:t>
            </a:r>
          </a:p>
        </p:txBody>
      </p:sp>
    </p:spTree>
    <p:extLst>
      <p:ext uri="{BB962C8B-B14F-4D97-AF65-F5344CB8AC3E}">
        <p14:creationId xmlns:p14="http://schemas.microsoft.com/office/powerpoint/2010/main" val="2248067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1">
                                            <p:txEl>
                                              <p:pRg st="1" end="1"/>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13"/>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4"/>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uiExpand="1" build="p"/>
      <p:bldP spid="10" grpId="0"/>
      <p:bldP spid="11" grpId="0" build="p"/>
      <p:bldP spid="12" grpId="0" animBg="1"/>
      <p:bldP spid="4" grpId="0"/>
      <p:bldP spid="5" grpId="0" animBg="1"/>
      <p:bldP spid="7" grpId="0" build="p"/>
      <p:bldP spid="14" grpId="0"/>
      <p:bldP spid="1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 Box 4">
            <a:extLst>
              <a:ext uri="{FF2B5EF4-FFF2-40B4-BE49-F238E27FC236}">
                <a16:creationId xmlns:a16="http://schemas.microsoft.com/office/drawing/2014/main" id="{6E47B5E6-59F6-B3C4-8641-9428510F6BDE}"/>
              </a:ext>
            </a:extLst>
          </p:cNvPr>
          <p:cNvSpPr txBox="1">
            <a:spLocks noChangeArrowheads="1"/>
          </p:cNvSpPr>
          <p:nvPr/>
        </p:nvSpPr>
        <p:spPr bwMode="auto">
          <a:xfrm>
            <a:off x="1851" y="0"/>
            <a:ext cx="8789141" cy="5016758"/>
          </a:xfrm>
          <a:prstGeom prst="rect">
            <a:avLst/>
          </a:prstGeom>
          <a:solidFill>
            <a:schemeClr val="bg1"/>
          </a:solidFill>
          <a:ln w="9525">
            <a:noFill/>
            <a:miter lim="800000"/>
            <a:headEnd/>
            <a:tailEnd/>
          </a:ln>
        </p:spPr>
        <p:txBody>
          <a:bodyPr wrap="square">
            <a:prstTxWarp prst="textNoShape">
              <a:avLst/>
            </a:prstTxWarp>
            <a:spAutoFit/>
          </a:bodyPr>
          <a:lstStyle/>
          <a:p>
            <a:r>
              <a:rPr lang="en-AU" sz="2000" b="1" dirty="0">
                <a:latin typeface="Comic Sans MS" panose="030F0902030302020204" pitchFamily="66" charset="0"/>
                <a:ea typeface="Times New Roman" panose="02020603050405020304" pitchFamily="18" charset="0"/>
              </a:rPr>
              <a:t>8 </a:t>
            </a:r>
            <a:r>
              <a:rPr lang="en-AU" sz="2000" dirty="0">
                <a:latin typeface="Comic Sans MS" panose="030F0902030302020204" pitchFamily="66" charset="0"/>
                <a:ea typeface="Times New Roman" panose="02020603050405020304" pitchFamily="18" charset="0"/>
              </a:rPr>
              <a:t>“The whole commandment that I command you today you shall be careful to do, that you may live and multiply, and go in and possess the land that the </a:t>
            </a:r>
            <a:r>
              <a:rPr lang="en-AU" sz="2000" cap="small" dirty="0">
                <a:latin typeface="Comic Sans MS" panose="030F0902030302020204" pitchFamily="66" charset="0"/>
                <a:ea typeface="Times New Roman" panose="02020603050405020304" pitchFamily="18" charset="0"/>
              </a:rPr>
              <a:t>Lord</a:t>
            </a:r>
            <a:r>
              <a:rPr lang="en-AU" sz="2000" dirty="0">
                <a:latin typeface="Comic Sans MS" panose="030F0902030302020204" pitchFamily="66" charset="0"/>
                <a:ea typeface="Times New Roman" panose="02020603050405020304" pitchFamily="18" charset="0"/>
              </a:rPr>
              <a:t> swore to give to your fathers.  </a:t>
            </a:r>
            <a:r>
              <a:rPr lang="en-AU" sz="2000" b="1" baseline="30000" dirty="0">
                <a:latin typeface="Comic Sans MS" panose="030F0902030302020204" pitchFamily="66" charset="0"/>
                <a:ea typeface="Times New Roman" panose="02020603050405020304" pitchFamily="18" charset="0"/>
              </a:rPr>
              <a:t>2 </a:t>
            </a:r>
            <a:r>
              <a:rPr lang="en-AU" sz="2000" dirty="0">
                <a:latin typeface="Comic Sans MS" panose="030F0902030302020204" pitchFamily="66" charset="0"/>
                <a:ea typeface="Times New Roman" panose="02020603050405020304" pitchFamily="18" charset="0"/>
              </a:rPr>
              <a:t>And you shall remember the </a:t>
            </a:r>
            <a:r>
              <a:rPr lang="en-AU" sz="2000" u="sng" dirty="0">
                <a:latin typeface="Comic Sans MS" panose="030F0902030302020204" pitchFamily="66" charset="0"/>
                <a:ea typeface="Times New Roman" panose="02020603050405020304" pitchFamily="18" charset="0"/>
              </a:rPr>
              <a:t>whole</a:t>
            </a:r>
            <a:r>
              <a:rPr lang="en-AU" sz="2000" dirty="0">
                <a:latin typeface="Comic Sans MS" panose="030F0902030302020204" pitchFamily="66" charset="0"/>
                <a:ea typeface="Times New Roman" panose="02020603050405020304" pitchFamily="18" charset="0"/>
              </a:rPr>
              <a:t> way that the </a:t>
            </a:r>
            <a:r>
              <a:rPr lang="en-AU" sz="2000" cap="small" dirty="0">
                <a:latin typeface="Comic Sans MS" panose="030F0902030302020204" pitchFamily="66" charset="0"/>
                <a:ea typeface="Times New Roman" panose="02020603050405020304" pitchFamily="18" charset="0"/>
              </a:rPr>
              <a:t>Lord</a:t>
            </a:r>
            <a:r>
              <a:rPr lang="en-AU" sz="2000" dirty="0">
                <a:latin typeface="Comic Sans MS" panose="030F0902030302020204" pitchFamily="66" charset="0"/>
                <a:ea typeface="Times New Roman" panose="02020603050405020304" pitchFamily="18" charset="0"/>
              </a:rPr>
              <a:t> your God has led you these forty years in the wilderness, that he might humble you, </a:t>
            </a:r>
            <a:r>
              <a:rPr lang="en-AU" sz="2000" u="sng" dirty="0">
                <a:latin typeface="Comic Sans MS" panose="030F0902030302020204" pitchFamily="66" charset="0"/>
                <a:ea typeface="Times New Roman" panose="02020603050405020304" pitchFamily="18" charset="0"/>
              </a:rPr>
              <a:t>testing</a:t>
            </a:r>
            <a:r>
              <a:rPr lang="en-AU" sz="2000" dirty="0">
                <a:latin typeface="Comic Sans MS" panose="030F0902030302020204" pitchFamily="66" charset="0"/>
                <a:ea typeface="Times New Roman" panose="02020603050405020304" pitchFamily="18" charset="0"/>
              </a:rPr>
              <a:t> you </a:t>
            </a:r>
            <a:r>
              <a:rPr lang="en-AU" sz="2000" u="sng" dirty="0">
                <a:latin typeface="Comic Sans MS" panose="030F0902030302020204" pitchFamily="66" charset="0"/>
                <a:ea typeface="Times New Roman" panose="02020603050405020304" pitchFamily="18" charset="0"/>
              </a:rPr>
              <a:t>to know what was in your heart</a:t>
            </a:r>
            <a:r>
              <a:rPr lang="en-AU" sz="2000" dirty="0">
                <a:latin typeface="Comic Sans MS" panose="030F0902030302020204" pitchFamily="66" charset="0"/>
                <a:ea typeface="Times New Roman" panose="02020603050405020304" pitchFamily="18" charset="0"/>
              </a:rPr>
              <a:t>, whether you would keep his commandments or not.  </a:t>
            </a:r>
            <a:r>
              <a:rPr lang="en-AU" sz="2000" b="1" baseline="30000" dirty="0">
                <a:latin typeface="Comic Sans MS" panose="030F0902030302020204" pitchFamily="66" charset="0"/>
                <a:ea typeface="Times New Roman" panose="02020603050405020304" pitchFamily="18" charset="0"/>
              </a:rPr>
              <a:t>3 </a:t>
            </a:r>
            <a:r>
              <a:rPr lang="en-AU" sz="2000" dirty="0">
                <a:latin typeface="Comic Sans MS" panose="030F0902030302020204" pitchFamily="66" charset="0"/>
                <a:ea typeface="Times New Roman" panose="02020603050405020304" pitchFamily="18" charset="0"/>
              </a:rPr>
              <a:t>And he humbled you and let you hunger and fed you with manna, which you did not know, nor did your fathers know, </a:t>
            </a:r>
            <a:r>
              <a:rPr lang="en-AU" sz="2000" u="sng" dirty="0">
                <a:latin typeface="Comic Sans MS" panose="030F0902030302020204" pitchFamily="66" charset="0"/>
                <a:ea typeface="Times New Roman" panose="02020603050405020304" pitchFamily="18" charset="0"/>
              </a:rPr>
              <a:t>that he might make you know that </a:t>
            </a:r>
            <a:r>
              <a:rPr lang="en-AU" sz="2000" u="sng" dirty="0">
                <a:highlight>
                  <a:srgbClr val="FFFF00"/>
                </a:highlight>
                <a:latin typeface="Comic Sans MS" panose="030F0902030302020204" pitchFamily="66" charset="0"/>
                <a:ea typeface="Times New Roman" panose="02020603050405020304" pitchFamily="18" charset="0"/>
              </a:rPr>
              <a:t>man does not live by bread alone</a:t>
            </a:r>
            <a:r>
              <a:rPr lang="en-AU" sz="2000" u="sng" dirty="0">
                <a:latin typeface="Comic Sans MS" panose="030F0902030302020204" pitchFamily="66" charset="0"/>
                <a:ea typeface="Times New Roman" panose="02020603050405020304" pitchFamily="18" charset="0"/>
              </a:rPr>
              <a:t>, but man lives by every word that comes from the mouth of the </a:t>
            </a:r>
            <a:r>
              <a:rPr lang="en-AU" sz="2000" u="sng" cap="small" dirty="0">
                <a:latin typeface="Comic Sans MS" panose="030F0902030302020204" pitchFamily="66" charset="0"/>
                <a:ea typeface="Times New Roman" panose="02020603050405020304" pitchFamily="18" charset="0"/>
              </a:rPr>
              <a:t>Lord</a:t>
            </a:r>
            <a:r>
              <a:rPr lang="en-AU" sz="2000" dirty="0">
                <a:latin typeface="Comic Sans MS" panose="030F0902030302020204" pitchFamily="66" charset="0"/>
                <a:ea typeface="Times New Roman" panose="02020603050405020304" pitchFamily="18" charset="0"/>
              </a:rPr>
              <a:t>.  </a:t>
            </a:r>
            <a:r>
              <a:rPr lang="en-AU" sz="2000" b="1" baseline="30000" dirty="0">
                <a:latin typeface="Comic Sans MS" panose="030F0902030302020204" pitchFamily="66" charset="0"/>
                <a:ea typeface="Times New Roman" panose="02020603050405020304" pitchFamily="18" charset="0"/>
              </a:rPr>
              <a:t>4 </a:t>
            </a:r>
            <a:r>
              <a:rPr lang="en-AU" sz="2000" dirty="0">
                <a:latin typeface="Comic Sans MS" panose="030F0902030302020204" pitchFamily="66" charset="0"/>
                <a:ea typeface="Times New Roman" panose="02020603050405020304" pitchFamily="18" charset="0"/>
              </a:rPr>
              <a:t>Your clothing did not wear out on you and your foot did not swell these forty years.  </a:t>
            </a:r>
            <a:r>
              <a:rPr lang="en-AU" sz="2000" b="1" baseline="30000" dirty="0">
                <a:latin typeface="Comic Sans MS" panose="030F0902030302020204" pitchFamily="66" charset="0"/>
                <a:ea typeface="Times New Roman" panose="02020603050405020304" pitchFamily="18" charset="0"/>
              </a:rPr>
              <a:t>5 </a:t>
            </a:r>
            <a:r>
              <a:rPr lang="en-AU" sz="2000" dirty="0">
                <a:latin typeface="Comic Sans MS" panose="030F0902030302020204" pitchFamily="66" charset="0"/>
                <a:ea typeface="Times New Roman" panose="02020603050405020304" pitchFamily="18" charset="0"/>
              </a:rPr>
              <a:t>Know then in your heart that, </a:t>
            </a:r>
            <a:r>
              <a:rPr lang="en-AU" sz="2000" u="sng" dirty="0">
                <a:latin typeface="Comic Sans MS" panose="030F0902030302020204" pitchFamily="66" charset="0"/>
                <a:ea typeface="Times New Roman" panose="02020603050405020304" pitchFamily="18" charset="0"/>
              </a:rPr>
              <a:t>as a man disciplines his son, the </a:t>
            </a:r>
            <a:r>
              <a:rPr lang="en-AU" sz="2000" u="sng" cap="small" dirty="0">
                <a:latin typeface="Comic Sans MS" panose="030F0902030302020204" pitchFamily="66" charset="0"/>
                <a:ea typeface="Times New Roman" panose="02020603050405020304" pitchFamily="18" charset="0"/>
              </a:rPr>
              <a:t>Lord</a:t>
            </a:r>
            <a:r>
              <a:rPr lang="en-AU" sz="2000" u="sng" dirty="0">
                <a:latin typeface="Comic Sans MS" panose="030F0902030302020204" pitchFamily="66" charset="0"/>
                <a:ea typeface="Times New Roman" panose="02020603050405020304" pitchFamily="18" charset="0"/>
              </a:rPr>
              <a:t> your God disciplines you</a:t>
            </a:r>
            <a:r>
              <a:rPr lang="en-AU" sz="2000" dirty="0">
                <a:latin typeface="Comic Sans MS" panose="030F0902030302020204" pitchFamily="66" charset="0"/>
                <a:ea typeface="Times New Roman" panose="02020603050405020304" pitchFamily="18" charset="0"/>
              </a:rPr>
              <a:t>.  </a:t>
            </a:r>
            <a:r>
              <a:rPr lang="en-AU" sz="2000" b="1" baseline="30000" dirty="0">
                <a:latin typeface="Comic Sans MS" panose="030F0902030302020204" pitchFamily="66" charset="0"/>
                <a:ea typeface="Times New Roman" panose="02020603050405020304" pitchFamily="18" charset="0"/>
              </a:rPr>
              <a:t>6 </a:t>
            </a:r>
            <a:r>
              <a:rPr lang="en-AU" sz="2000" dirty="0">
                <a:latin typeface="Comic Sans MS" panose="030F0902030302020204" pitchFamily="66" charset="0"/>
                <a:ea typeface="Times New Roman" panose="02020603050405020304" pitchFamily="18" charset="0"/>
              </a:rPr>
              <a:t>So you shall keep the commandments of the </a:t>
            </a:r>
            <a:r>
              <a:rPr lang="en-AU" sz="2000" cap="small" dirty="0">
                <a:latin typeface="Comic Sans MS" panose="030F0902030302020204" pitchFamily="66" charset="0"/>
                <a:ea typeface="Times New Roman" panose="02020603050405020304" pitchFamily="18" charset="0"/>
              </a:rPr>
              <a:t>Lord</a:t>
            </a:r>
            <a:r>
              <a:rPr lang="en-AU" sz="2000" dirty="0">
                <a:latin typeface="Comic Sans MS" panose="030F0902030302020204" pitchFamily="66" charset="0"/>
                <a:ea typeface="Times New Roman" panose="02020603050405020304" pitchFamily="18" charset="0"/>
              </a:rPr>
              <a:t> your God by walking in his ways and by fearing him.  </a:t>
            </a:r>
            <a:r>
              <a:rPr lang="en-AU" sz="2000" b="1" baseline="30000" dirty="0">
                <a:latin typeface="Comic Sans MS" panose="030F0902030302020204" pitchFamily="66" charset="0"/>
                <a:ea typeface="Times New Roman" panose="02020603050405020304" pitchFamily="18" charset="0"/>
              </a:rPr>
              <a:t>7 </a:t>
            </a:r>
            <a:r>
              <a:rPr lang="en-AU" sz="2000" dirty="0">
                <a:latin typeface="Comic Sans MS" panose="030F0902030302020204" pitchFamily="66" charset="0"/>
                <a:ea typeface="Times New Roman" panose="02020603050405020304" pitchFamily="18" charset="0"/>
              </a:rPr>
              <a:t>For the </a:t>
            </a:r>
            <a:r>
              <a:rPr lang="en-AU" sz="2000" cap="small" dirty="0">
                <a:latin typeface="Comic Sans MS" panose="030F0902030302020204" pitchFamily="66" charset="0"/>
                <a:ea typeface="Times New Roman" panose="02020603050405020304" pitchFamily="18" charset="0"/>
              </a:rPr>
              <a:t>Lord</a:t>
            </a:r>
            <a:r>
              <a:rPr lang="en-AU" sz="2000" dirty="0">
                <a:latin typeface="Comic Sans MS" panose="030F0902030302020204" pitchFamily="66" charset="0"/>
                <a:ea typeface="Times New Roman" panose="02020603050405020304" pitchFamily="18" charset="0"/>
              </a:rPr>
              <a:t> your God is bringing you into a good land, a land of brooks of water, of fountains and springs, flowing out in the valleys and hills,… </a:t>
            </a:r>
            <a:endParaRPr lang="en-AU" sz="20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9266411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E6A9EDB9-E2C6-4A69-A785-850ADC7DE1C8}"/>
              </a:ext>
            </a:extLst>
          </p:cNvPr>
          <p:cNvSpPr txBox="1"/>
          <p:nvPr/>
        </p:nvSpPr>
        <p:spPr>
          <a:xfrm>
            <a:off x="107503" y="3250"/>
            <a:ext cx="9019579" cy="461665"/>
          </a:xfrm>
          <a:prstGeom prst="rect">
            <a:avLst/>
          </a:prstGeom>
          <a:noFill/>
          <a:ln>
            <a:noFill/>
          </a:ln>
        </p:spPr>
        <p:txBody>
          <a:bodyPr wrap="square" rtlCol="0">
            <a:spAutoFit/>
          </a:bodyPr>
          <a:lstStyle/>
          <a:p>
            <a:pPr marL="317500" indent="-317500" algn="ctr"/>
            <a:r>
              <a:rPr lang="en-AU" sz="2400" dirty="0">
                <a:solidFill>
                  <a:srgbClr val="FFFF00"/>
                </a:solidFill>
                <a:latin typeface="Times New Roman" panose="02020603050405020304" pitchFamily="18" charset="0"/>
                <a:cs typeface="Times New Roman" panose="02020603050405020304" pitchFamily="18" charset="0"/>
              </a:rPr>
              <a:t>THE  TEST.     Knowing God is with us in times of testing.</a:t>
            </a:r>
            <a:endParaRPr lang="en-AU" sz="2400" u="sng" dirty="0">
              <a:solidFill>
                <a:srgbClr val="FFFF00"/>
              </a:solidFill>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46EA8D00-00BE-6A27-707C-58EC1F2AED3D}"/>
              </a:ext>
            </a:extLst>
          </p:cNvPr>
          <p:cNvSpPr txBox="1"/>
          <p:nvPr/>
        </p:nvSpPr>
        <p:spPr>
          <a:xfrm>
            <a:off x="-4712" y="344560"/>
            <a:ext cx="9131794" cy="646331"/>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When we have a spiritual high point, beware of the Devil’s attacks.</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Times of testing.  In the strength of God we have victory in times of testing.</a:t>
            </a:r>
          </a:p>
        </p:txBody>
      </p:sp>
      <p:sp>
        <p:nvSpPr>
          <p:cNvPr id="10" name="TextBox 9">
            <a:extLst>
              <a:ext uri="{FF2B5EF4-FFF2-40B4-BE49-F238E27FC236}">
                <a16:creationId xmlns:a16="http://schemas.microsoft.com/office/drawing/2014/main" id="{69FF56DB-AA3C-A772-0C45-7DF71FCCC0E3}"/>
              </a:ext>
            </a:extLst>
          </p:cNvPr>
          <p:cNvSpPr txBox="1"/>
          <p:nvPr/>
        </p:nvSpPr>
        <p:spPr>
          <a:xfrm>
            <a:off x="0" y="2933700"/>
            <a:ext cx="9127629" cy="369332"/>
          </a:xfrm>
          <a:prstGeom prst="rect">
            <a:avLst/>
          </a:prstGeom>
          <a:noFill/>
          <a:ln>
            <a:noFill/>
          </a:ln>
        </p:spPr>
        <p:txBody>
          <a:bodyPr wrap="square" rtlCol="0">
            <a:spAutoFit/>
          </a:bodyPr>
          <a:lstStyle/>
          <a:p>
            <a:pPr marL="317500" indent="-317500"/>
            <a:r>
              <a:rPr lang="en-AU" dirty="0">
                <a:solidFill>
                  <a:srgbClr val="FFFF00"/>
                </a:solidFill>
                <a:latin typeface="Times New Roman" panose="02020603050405020304" pitchFamily="18" charset="0"/>
                <a:cs typeface="Times New Roman" panose="02020603050405020304" pitchFamily="18" charset="0"/>
              </a:rPr>
              <a:t>Test what we hear/feel/sense.  Does it fit with what Scripture most simply and clearly teaches???</a:t>
            </a:r>
          </a:p>
        </p:txBody>
      </p:sp>
      <p:sp>
        <p:nvSpPr>
          <p:cNvPr id="11" name="TextBox 10">
            <a:extLst>
              <a:ext uri="{FF2B5EF4-FFF2-40B4-BE49-F238E27FC236}">
                <a16:creationId xmlns:a16="http://schemas.microsoft.com/office/drawing/2014/main" id="{3F12E0F3-350D-B019-D1AB-1A7C14C83508}"/>
              </a:ext>
            </a:extLst>
          </p:cNvPr>
          <p:cNvSpPr txBox="1"/>
          <p:nvPr/>
        </p:nvSpPr>
        <p:spPr>
          <a:xfrm>
            <a:off x="6103" y="1332201"/>
            <a:ext cx="9131794" cy="646331"/>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temptations came in the form of words (audible?  feelings?  in the mind?)</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Even though led by the Spirit, Jesus still heard Satan</a:t>
            </a:r>
          </a:p>
        </p:txBody>
      </p:sp>
      <p:sp>
        <p:nvSpPr>
          <p:cNvPr id="12" name="TextBox 11">
            <a:extLst>
              <a:ext uri="{FF2B5EF4-FFF2-40B4-BE49-F238E27FC236}">
                <a16:creationId xmlns:a16="http://schemas.microsoft.com/office/drawing/2014/main" id="{12D41CA8-EBB0-0F90-540E-7040ECDFC1B1}"/>
              </a:ext>
            </a:extLst>
          </p:cNvPr>
          <p:cNvSpPr txBox="1"/>
          <p:nvPr/>
        </p:nvSpPr>
        <p:spPr>
          <a:xfrm>
            <a:off x="647564" y="974380"/>
            <a:ext cx="7848872" cy="369332"/>
          </a:xfrm>
          <a:prstGeom prst="rect">
            <a:avLst/>
          </a:prstGeom>
          <a:noFill/>
          <a:ln w="19050">
            <a:solidFill>
              <a:srgbClr val="FFFF00"/>
            </a:solidFill>
          </a:ln>
        </p:spPr>
        <p:txBody>
          <a:bodyPr wrap="square" rtlCol="0">
            <a:spAutoFit/>
          </a:bodyPr>
          <a:lstStyle/>
          <a:p>
            <a:pPr marL="317500" indent="-317500"/>
            <a:r>
              <a:rPr lang="en-AU" dirty="0">
                <a:solidFill>
                  <a:srgbClr val="FFFF00"/>
                </a:solidFill>
                <a:latin typeface="Times New Roman" panose="02020603050405020304" pitchFamily="18" charset="0"/>
                <a:cs typeface="Times New Roman" panose="02020603050405020304" pitchFamily="18" charset="0"/>
              </a:rPr>
              <a:t>The Devil is real, but The Lord is the one who does battle, and He has already won</a:t>
            </a:r>
          </a:p>
        </p:txBody>
      </p:sp>
      <p:sp>
        <p:nvSpPr>
          <p:cNvPr id="4" name="TextBox 3">
            <a:extLst>
              <a:ext uri="{FF2B5EF4-FFF2-40B4-BE49-F238E27FC236}">
                <a16:creationId xmlns:a16="http://schemas.microsoft.com/office/drawing/2014/main" id="{EE0585D4-7D4B-831C-1DC5-D41887EADF09}"/>
              </a:ext>
            </a:extLst>
          </p:cNvPr>
          <p:cNvSpPr txBox="1"/>
          <p:nvPr/>
        </p:nvSpPr>
        <p:spPr>
          <a:xfrm>
            <a:off x="1907704" y="3353996"/>
            <a:ext cx="6304126" cy="369332"/>
          </a:xfrm>
          <a:prstGeom prst="rect">
            <a:avLst/>
          </a:prstGeom>
          <a:noFill/>
          <a:ln>
            <a:noFill/>
          </a:ln>
        </p:spPr>
        <p:txBody>
          <a:bodyPr wrap="square" numCol="1" rtlCol="0">
            <a:spAutoFit/>
          </a:bodyPr>
          <a:lstStyle/>
          <a:p>
            <a:r>
              <a:rPr lang="en-AU" dirty="0">
                <a:solidFill>
                  <a:schemeClr val="bg1"/>
                </a:solidFill>
                <a:latin typeface="Times New Roman" panose="02020603050405020304" pitchFamily="18" charset="0"/>
                <a:cs typeface="Times New Roman" panose="02020603050405020304" pitchFamily="18" charset="0"/>
              </a:rPr>
              <a:t>Lessons from Jesus’ quotes from Deuteronomy 6 &amp; 8</a:t>
            </a:r>
          </a:p>
        </p:txBody>
      </p:sp>
      <p:sp>
        <p:nvSpPr>
          <p:cNvPr id="5" name="TextBox 4">
            <a:extLst>
              <a:ext uri="{FF2B5EF4-FFF2-40B4-BE49-F238E27FC236}">
                <a16:creationId xmlns:a16="http://schemas.microsoft.com/office/drawing/2014/main" id="{C71D9373-2A42-7D08-4B2C-C59845B8EAA3}"/>
              </a:ext>
            </a:extLst>
          </p:cNvPr>
          <p:cNvSpPr txBox="1"/>
          <p:nvPr/>
        </p:nvSpPr>
        <p:spPr>
          <a:xfrm>
            <a:off x="657740" y="1919214"/>
            <a:ext cx="8145306" cy="369332"/>
          </a:xfrm>
          <a:prstGeom prst="rect">
            <a:avLst/>
          </a:prstGeom>
          <a:noFill/>
          <a:ln w="19050">
            <a:solidFill>
              <a:srgbClr val="FFFF00"/>
            </a:solidFill>
          </a:ln>
        </p:spPr>
        <p:txBody>
          <a:bodyPr wrap="square" rtlCol="0">
            <a:spAutoFit/>
          </a:bodyPr>
          <a:lstStyle/>
          <a:p>
            <a:pPr marL="317500" indent="-317500"/>
            <a:r>
              <a:rPr lang="en-AU" dirty="0">
                <a:solidFill>
                  <a:srgbClr val="FFFF00"/>
                </a:solidFill>
                <a:latin typeface="Times New Roman" panose="02020603050405020304" pitchFamily="18" charset="0"/>
                <a:cs typeface="Times New Roman" panose="02020603050405020304" pitchFamily="18" charset="0"/>
              </a:rPr>
              <a:t>Never assume that we are so spiritual that the only voice we hear is the voice of God</a:t>
            </a:r>
          </a:p>
        </p:txBody>
      </p:sp>
      <p:sp>
        <p:nvSpPr>
          <p:cNvPr id="7" name="TextBox 6">
            <a:extLst>
              <a:ext uri="{FF2B5EF4-FFF2-40B4-BE49-F238E27FC236}">
                <a16:creationId xmlns:a16="http://schemas.microsoft.com/office/drawing/2014/main" id="{BC52BCC4-02B3-2BE1-766E-30D83E596036}"/>
              </a:ext>
            </a:extLst>
          </p:cNvPr>
          <p:cNvSpPr txBox="1"/>
          <p:nvPr/>
        </p:nvSpPr>
        <p:spPr>
          <a:xfrm>
            <a:off x="1115615" y="2311078"/>
            <a:ext cx="8045727" cy="646331"/>
          </a:xfrm>
          <a:prstGeom prst="rect">
            <a:avLst/>
          </a:prstGeom>
          <a:noFill/>
          <a:ln>
            <a:noFill/>
          </a:ln>
        </p:spPr>
        <p:txBody>
          <a:bodyPr wrap="square" numCol="1" rtlCol="0">
            <a:spAutoFit/>
          </a:bodyPr>
          <a:lstStyle/>
          <a:p>
            <a:pPr marL="342900" indent="-342900">
              <a:buFont typeface="+mj-lt"/>
              <a:buAutoNum type="arabicPeriod"/>
            </a:pPr>
            <a:r>
              <a:rPr lang="en-AU" dirty="0">
                <a:solidFill>
                  <a:schemeClr val="bg1"/>
                </a:solidFill>
                <a:latin typeface="Times New Roman" panose="02020603050405020304" pitchFamily="18" charset="0"/>
                <a:cs typeface="Times New Roman" panose="02020603050405020304" pitchFamily="18" charset="0"/>
              </a:rPr>
              <a:t>Words of Satan will often appeal to the flesh  (what I want to hear);</a:t>
            </a:r>
          </a:p>
          <a:p>
            <a:pPr marL="342900" indent="-342900">
              <a:buFont typeface="+mj-lt"/>
              <a:buAutoNum type="arabicPeriod"/>
            </a:pPr>
            <a:r>
              <a:rPr lang="en-AU" dirty="0">
                <a:solidFill>
                  <a:schemeClr val="bg1"/>
                </a:solidFill>
                <a:latin typeface="Times New Roman" panose="02020603050405020304" pitchFamily="18" charset="0"/>
                <a:cs typeface="Times New Roman" panose="02020603050405020304" pitchFamily="18" charset="0"/>
              </a:rPr>
              <a:t>On the surface, might appear to agree with some of Scripture, but not </a:t>
            </a:r>
            <a:r>
              <a:rPr lang="en-AU" b="1" dirty="0">
                <a:solidFill>
                  <a:schemeClr val="bg1"/>
                </a:solidFill>
                <a:latin typeface="Times New Roman" panose="02020603050405020304" pitchFamily="18" charset="0"/>
                <a:cs typeface="Times New Roman" panose="02020603050405020304" pitchFamily="18" charset="0"/>
              </a:rPr>
              <a:t>all</a:t>
            </a:r>
            <a:r>
              <a:rPr lang="en-AU" dirty="0">
                <a:solidFill>
                  <a:schemeClr val="bg1"/>
                </a:solidFill>
                <a:latin typeface="Times New Roman" panose="02020603050405020304" pitchFamily="18" charset="0"/>
                <a:cs typeface="Times New Roman" panose="02020603050405020304" pitchFamily="18" charset="0"/>
              </a:rPr>
              <a:t> of it</a:t>
            </a:r>
          </a:p>
        </p:txBody>
      </p:sp>
      <p:cxnSp>
        <p:nvCxnSpPr>
          <p:cNvPr id="13" name="Straight Connector 12">
            <a:extLst>
              <a:ext uri="{FF2B5EF4-FFF2-40B4-BE49-F238E27FC236}">
                <a16:creationId xmlns:a16="http://schemas.microsoft.com/office/drawing/2014/main" id="{64FEC571-E6F7-2E14-AAE0-2E342FFDEBBE}"/>
              </a:ext>
            </a:extLst>
          </p:cNvPr>
          <p:cNvCxnSpPr/>
          <p:nvPr/>
        </p:nvCxnSpPr>
        <p:spPr>
          <a:xfrm>
            <a:off x="68978" y="3303032"/>
            <a:ext cx="8967518" cy="0"/>
          </a:xfrm>
          <a:prstGeom prst="line">
            <a:avLst/>
          </a:prstGeom>
        </p:spPr>
        <p:style>
          <a:lnRef idx="2">
            <a:schemeClr val="accent1"/>
          </a:lnRef>
          <a:fillRef idx="0">
            <a:schemeClr val="accent1"/>
          </a:fillRef>
          <a:effectRef idx="1">
            <a:schemeClr val="accent1"/>
          </a:effectRef>
          <a:fontRef idx="minor">
            <a:schemeClr val="tx1"/>
          </a:fontRef>
        </p:style>
      </p:cxnSp>
      <p:sp>
        <p:nvSpPr>
          <p:cNvPr id="14" name="TextBox 13">
            <a:extLst>
              <a:ext uri="{FF2B5EF4-FFF2-40B4-BE49-F238E27FC236}">
                <a16:creationId xmlns:a16="http://schemas.microsoft.com/office/drawing/2014/main" id="{EEF70919-7080-372B-C898-DF7A26940D88}"/>
              </a:ext>
            </a:extLst>
          </p:cNvPr>
          <p:cNvSpPr txBox="1"/>
          <p:nvPr/>
        </p:nvSpPr>
        <p:spPr>
          <a:xfrm>
            <a:off x="13719" y="3320881"/>
            <a:ext cx="1965993" cy="461665"/>
          </a:xfrm>
          <a:prstGeom prst="rect">
            <a:avLst/>
          </a:prstGeom>
          <a:noFill/>
          <a:ln>
            <a:noFill/>
          </a:ln>
        </p:spPr>
        <p:txBody>
          <a:bodyPr wrap="square" rtlCol="0">
            <a:spAutoFit/>
          </a:bodyPr>
          <a:lstStyle/>
          <a:p>
            <a:pPr marL="317500" indent="-317500"/>
            <a:r>
              <a:rPr lang="en-AU" sz="2400" dirty="0">
                <a:solidFill>
                  <a:srgbClr val="FFFF00"/>
                </a:solidFill>
                <a:latin typeface="Times New Roman" panose="02020603050405020304" pitchFamily="18" charset="0"/>
                <a:cs typeface="Times New Roman" panose="02020603050405020304" pitchFamily="18" charset="0"/>
              </a:rPr>
              <a:t>Going Deeper.  </a:t>
            </a:r>
            <a:endParaRPr lang="en-AU" sz="2400" u="sng" dirty="0">
              <a:solidFill>
                <a:srgbClr val="FFFF00"/>
              </a:solidFill>
              <a:latin typeface="Times New Roman" panose="02020603050405020304" pitchFamily="18" charset="0"/>
              <a:cs typeface="Times New Roman" panose="02020603050405020304" pitchFamily="18" charset="0"/>
            </a:endParaRPr>
          </a:p>
        </p:txBody>
      </p:sp>
      <p:sp>
        <p:nvSpPr>
          <p:cNvPr id="16" name="TextBox 15">
            <a:extLst>
              <a:ext uri="{FF2B5EF4-FFF2-40B4-BE49-F238E27FC236}">
                <a16:creationId xmlns:a16="http://schemas.microsoft.com/office/drawing/2014/main" id="{874F7CA1-91B8-0047-00D0-84965DF5CA75}"/>
              </a:ext>
            </a:extLst>
          </p:cNvPr>
          <p:cNvSpPr txBox="1"/>
          <p:nvPr/>
        </p:nvSpPr>
        <p:spPr>
          <a:xfrm>
            <a:off x="899592" y="3732252"/>
            <a:ext cx="8227490" cy="646331"/>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Israel are about to enter the promised land following 40 years in desert, being tested.</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Jesus is about to fulfil the promise, following 40 days of testing in the desert.</a:t>
            </a:r>
          </a:p>
        </p:txBody>
      </p:sp>
      <p:sp>
        <p:nvSpPr>
          <p:cNvPr id="2" name="TextBox 1">
            <a:extLst>
              <a:ext uri="{FF2B5EF4-FFF2-40B4-BE49-F238E27FC236}">
                <a16:creationId xmlns:a16="http://schemas.microsoft.com/office/drawing/2014/main" id="{3658329B-2A73-376D-AB14-3BA1E12DADC0}"/>
              </a:ext>
            </a:extLst>
          </p:cNvPr>
          <p:cNvSpPr txBox="1"/>
          <p:nvPr/>
        </p:nvSpPr>
        <p:spPr>
          <a:xfrm>
            <a:off x="-4712" y="4304001"/>
            <a:ext cx="9142609" cy="369332"/>
          </a:xfrm>
          <a:prstGeom prst="rect">
            <a:avLst/>
          </a:prstGeom>
          <a:noFill/>
          <a:ln>
            <a:noFill/>
          </a:ln>
        </p:spPr>
        <p:txBody>
          <a:bodyPr wrap="square" numCol="1" rtlCol="0">
            <a:spAutoFit/>
          </a:bodyPr>
          <a:lstStyle/>
          <a:p>
            <a:pPr marL="342900" indent="-342900">
              <a:buFont typeface="+mj-lt"/>
              <a:buAutoNum type="arabicPeriod"/>
            </a:pPr>
            <a:r>
              <a:rPr lang="en-AU" dirty="0">
                <a:solidFill>
                  <a:schemeClr val="bg1"/>
                </a:solidFill>
                <a:latin typeface="Times New Roman" panose="02020603050405020304" pitchFamily="18" charset="0"/>
                <a:cs typeface="Times New Roman" panose="02020603050405020304" pitchFamily="18" charset="0"/>
              </a:rPr>
              <a:t>Testing what is really in the heart.  (Obedience).  Father disciplines His children with testing.</a:t>
            </a:r>
          </a:p>
        </p:txBody>
      </p:sp>
    </p:spTree>
    <p:extLst>
      <p:ext uri="{BB962C8B-B14F-4D97-AF65-F5344CB8AC3E}">
        <p14:creationId xmlns:p14="http://schemas.microsoft.com/office/powerpoint/2010/main" val="27941387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 Box 4">
            <a:extLst>
              <a:ext uri="{FF2B5EF4-FFF2-40B4-BE49-F238E27FC236}">
                <a16:creationId xmlns:a16="http://schemas.microsoft.com/office/drawing/2014/main" id="{6E47B5E6-59F6-B3C4-8641-9428510F6BDE}"/>
              </a:ext>
            </a:extLst>
          </p:cNvPr>
          <p:cNvSpPr txBox="1">
            <a:spLocks noChangeArrowheads="1"/>
          </p:cNvSpPr>
          <p:nvPr/>
        </p:nvSpPr>
        <p:spPr bwMode="auto">
          <a:xfrm>
            <a:off x="1851" y="0"/>
            <a:ext cx="8789141" cy="3970318"/>
          </a:xfrm>
          <a:prstGeom prst="rect">
            <a:avLst/>
          </a:prstGeom>
          <a:solidFill>
            <a:schemeClr val="bg1"/>
          </a:solidFill>
          <a:ln w="9525">
            <a:noFill/>
            <a:miter lim="800000"/>
            <a:headEnd/>
            <a:tailEnd/>
          </a:ln>
        </p:spPr>
        <p:txBody>
          <a:bodyPr wrap="square">
            <a:prstTxWarp prst="textNoShape">
              <a:avLst/>
            </a:prstTxWarp>
            <a:spAutoFit/>
          </a:bodyPr>
          <a:lstStyle/>
          <a:p>
            <a:r>
              <a:rPr lang="en-AU" sz="1800" dirty="0">
                <a:effectLst/>
                <a:latin typeface="Comic Sans MS" panose="030F0902030302020204" pitchFamily="66" charset="0"/>
                <a:ea typeface="Times New Roman" panose="02020603050405020304" pitchFamily="18" charset="0"/>
              </a:rPr>
              <a:t>Deuteronomy 6:12–18 (ESV) </a:t>
            </a:r>
            <a:endParaRPr lang="en-AU" sz="1800" dirty="0">
              <a:effectLst/>
              <a:latin typeface="Times New Roman" panose="02020603050405020304" pitchFamily="18" charset="0"/>
              <a:ea typeface="Times New Roman" panose="02020603050405020304" pitchFamily="18" charset="0"/>
            </a:endParaRPr>
          </a:p>
          <a:p>
            <a:r>
              <a:rPr lang="en-AU" sz="1800" b="1" baseline="30000" dirty="0">
                <a:effectLst/>
                <a:latin typeface="Comic Sans MS" panose="030F0902030302020204" pitchFamily="66" charset="0"/>
                <a:ea typeface="Times New Roman" panose="02020603050405020304" pitchFamily="18" charset="0"/>
              </a:rPr>
              <a:t>12 </a:t>
            </a:r>
            <a:r>
              <a:rPr lang="en-AU" sz="1800" dirty="0">
                <a:effectLst/>
                <a:latin typeface="Comic Sans MS" panose="030F0902030302020204" pitchFamily="66" charset="0"/>
                <a:ea typeface="Times New Roman" panose="02020603050405020304" pitchFamily="18" charset="0"/>
              </a:rPr>
              <a:t>then take care lest you forget the </a:t>
            </a:r>
            <a:r>
              <a:rPr lang="en-AU" sz="1800" cap="small" dirty="0">
                <a:effectLst/>
                <a:latin typeface="Comic Sans MS" panose="030F0902030302020204" pitchFamily="66" charset="0"/>
                <a:ea typeface="Times New Roman" panose="02020603050405020304" pitchFamily="18" charset="0"/>
              </a:rPr>
              <a:t>Lord</a:t>
            </a:r>
            <a:r>
              <a:rPr lang="en-AU" sz="1800" dirty="0">
                <a:effectLst/>
                <a:latin typeface="Comic Sans MS" panose="030F0902030302020204" pitchFamily="66" charset="0"/>
                <a:ea typeface="Times New Roman" panose="02020603050405020304" pitchFamily="18" charset="0"/>
              </a:rPr>
              <a:t>, who brought you out of the land of Egypt, out of the house of slavery.  </a:t>
            </a:r>
            <a:r>
              <a:rPr lang="en-AU" sz="1800" b="1" baseline="30000" dirty="0">
                <a:effectLst/>
                <a:latin typeface="Comic Sans MS" panose="030F0902030302020204" pitchFamily="66" charset="0"/>
                <a:ea typeface="Times New Roman" panose="02020603050405020304" pitchFamily="18" charset="0"/>
              </a:rPr>
              <a:t>13 </a:t>
            </a:r>
            <a:r>
              <a:rPr lang="en-AU" sz="1800" u="sng" dirty="0">
                <a:effectLst/>
                <a:highlight>
                  <a:srgbClr val="FFFF00"/>
                </a:highlight>
                <a:latin typeface="Comic Sans MS" panose="030F0902030302020204" pitchFamily="66" charset="0"/>
                <a:ea typeface="Times New Roman" panose="02020603050405020304" pitchFamily="18" charset="0"/>
              </a:rPr>
              <a:t>It is the </a:t>
            </a:r>
            <a:r>
              <a:rPr lang="en-AU" sz="1800" u="sng" cap="small" dirty="0">
                <a:effectLst/>
                <a:highlight>
                  <a:srgbClr val="FFFF00"/>
                </a:highlight>
                <a:latin typeface="Comic Sans MS" panose="030F0902030302020204" pitchFamily="66" charset="0"/>
                <a:ea typeface="Times New Roman" panose="02020603050405020304" pitchFamily="18" charset="0"/>
              </a:rPr>
              <a:t>Lord</a:t>
            </a:r>
            <a:r>
              <a:rPr lang="en-AU" sz="1800" u="sng" dirty="0">
                <a:effectLst/>
                <a:highlight>
                  <a:srgbClr val="FFFF00"/>
                </a:highlight>
                <a:latin typeface="Comic Sans MS" panose="030F0902030302020204" pitchFamily="66" charset="0"/>
                <a:ea typeface="Times New Roman" panose="02020603050405020304" pitchFamily="18" charset="0"/>
              </a:rPr>
              <a:t> your God you shall fear. Him you shall serve</a:t>
            </a:r>
            <a:r>
              <a:rPr lang="en-AU" sz="1800" u="sng" dirty="0">
                <a:effectLst/>
                <a:latin typeface="Comic Sans MS" panose="030F0902030302020204" pitchFamily="66" charset="0"/>
                <a:ea typeface="Times New Roman" panose="02020603050405020304" pitchFamily="18" charset="0"/>
              </a:rPr>
              <a:t> and by his name you shall swear</a:t>
            </a:r>
            <a:r>
              <a:rPr lang="en-AU" sz="1800" dirty="0">
                <a:effectLst/>
                <a:latin typeface="Comic Sans MS" panose="030F0902030302020204" pitchFamily="66" charset="0"/>
                <a:ea typeface="Times New Roman" panose="02020603050405020304" pitchFamily="18" charset="0"/>
              </a:rPr>
              <a:t>.  </a:t>
            </a:r>
            <a:r>
              <a:rPr lang="en-AU" sz="1800" b="1" baseline="30000" dirty="0">
                <a:effectLst/>
                <a:latin typeface="Comic Sans MS" panose="030F0902030302020204" pitchFamily="66" charset="0"/>
                <a:ea typeface="Times New Roman" panose="02020603050405020304" pitchFamily="18" charset="0"/>
              </a:rPr>
              <a:t>14 </a:t>
            </a:r>
            <a:r>
              <a:rPr lang="en-AU" sz="1800" dirty="0">
                <a:effectLst/>
                <a:latin typeface="Comic Sans MS" panose="030F0902030302020204" pitchFamily="66" charset="0"/>
                <a:ea typeface="Times New Roman" panose="02020603050405020304" pitchFamily="18" charset="0"/>
              </a:rPr>
              <a:t>You shall </a:t>
            </a:r>
            <a:r>
              <a:rPr lang="en-AU" sz="1800" b="1" dirty="0">
                <a:effectLst/>
                <a:latin typeface="Comic Sans MS" panose="030F0902030302020204" pitchFamily="66" charset="0"/>
                <a:ea typeface="Times New Roman" panose="02020603050405020304" pitchFamily="18" charset="0"/>
              </a:rPr>
              <a:t>not</a:t>
            </a:r>
            <a:r>
              <a:rPr lang="en-AU" sz="1800" dirty="0">
                <a:effectLst/>
                <a:latin typeface="Comic Sans MS" panose="030F0902030302020204" pitchFamily="66" charset="0"/>
                <a:ea typeface="Times New Roman" panose="02020603050405020304" pitchFamily="18" charset="0"/>
              </a:rPr>
              <a:t> go after other gods, the gods of the peoples who are around you— </a:t>
            </a:r>
            <a:r>
              <a:rPr lang="en-AU" sz="1800" b="1" baseline="30000" dirty="0">
                <a:effectLst/>
                <a:latin typeface="Comic Sans MS" panose="030F0902030302020204" pitchFamily="66" charset="0"/>
                <a:ea typeface="Times New Roman" panose="02020603050405020304" pitchFamily="18" charset="0"/>
              </a:rPr>
              <a:t>15 </a:t>
            </a:r>
            <a:r>
              <a:rPr lang="en-AU" sz="1800" dirty="0">
                <a:effectLst/>
                <a:latin typeface="Comic Sans MS" panose="030F0902030302020204" pitchFamily="66" charset="0"/>
                <a:ea typeface="Times New Roman" panose="02020603050405020304" pitchFamily="18" charset="0"/>
              </a:rPr>
              <a:t>for the </a:t>
            </a:r>
            <a:r>
              <a:rPr lang="en-AU" sz="1800" cap="small" dirty="0">
                <a:effectLst/>
                <a:latin typeface="Comic Sans MS" panose="030F0902030302020204" pitchFamily="66" charset="0"/>
                <a:ea typeface="Times New Roman" panose="02020603050405020304" pitchFamily="18" charset="0"/>
              </a:rPr>
              <a:t>Lord</a:t>
            </a:r>
            <a:r>
              <a:rPr lang="en-AU" sz="1800" dirty="0">
                <a:effectLst/>
                <a:latin typeface="Comic Sans MS" panose="030F0902030302020204" pitchFamily="66" charset="0"/>
                <a:ea typeface="Times New Roman" panose="02020603050405020304" pitchFamily="18" charset="0"/>
              </a:rPr>
              <a:t> your God in your midst is a jealous God — lest the anger of the </a:t>
            </a:r>
            <a:r>
              <a:rPr lang="en-AU" sz="1800" cap="small" dirty="0">
                <a:effectLst/>
                <a:latin typeface="Comic Sans MS" panose="030F0902030302020204" pitchFamily="66" charset="0"/>
                <a:ea typeface="Times New Roman" panose="02020603050405020304" pitchFamily="18" charset="0"/>
              </a:rPr>
              <a:t>Lord</a:t>
            </a:r>
            <a:r>
              <a:rPr lang="en-AU" sz="1800" dirty="0">
                <a:effectLst/>
                <a:latin typeface="Comic Sans MS" panose="030F0902030302020204" pitchFamily="66" charset="0"/>
                <a:ea typeface="Times New Roman" panose="02020603050405020304" pitchFamily="18" charset="0"/>
              </a:rPr>
              <a:t> your God be kindled against you, and he destroy you from off the face of the earth.</a:t>
            </a:r>
            <a:endParaRPr lang="en-AU" sz="1800" dirty="0">
              <a:effectLst/>
              <a:latin typeface="Times New Roman" panose="02020603050405020304" pitchFamily="18" charset="0"/>
              <a:ea typeface="Times New Roman" panose="02020603050405020304" pitchFamily="18" charset="0"/>
            </a:endParaRPr>
          </a:p>
          <a:p>
            <a:r>
              <a:rPr lang="en-AU" sz="1800" dirty="0">
                <a:effectLst/>
                <a:latin typeface="Comic Sans MS" panose="030F0902030302020204" pitchFamily="66" charset="0"/>
                <a:ea typeface="Times New Roman" panose="02020603050405020304" pitchFamily="18" charset="0"/>
              </a:rPr>
              <a:t> </a:t>
            </a:r>
            <a:endParaRPr lang="en-AU" sz="1800" dirty="0">
              <a:effectLst/>
              <a:latin typeface="Times New Roman" panose="02020603050405020304" pitchFamily="18" charset="0"/>
              <a:ea typeface="Times New Roman" panose="02020603050405020304" pitchFamily="18" charset="0"/>
            </a:endParaRPr>
          </a:p>
          <a:p>
            <a:pPr indent="152400"/>
            <a:r>
              <a:rPr lang="en-AU" sz="1800" b="1" baseline="30000" dirty="0">
                <a:effectLst/>
                <a:latin typeface="Comic Sans MS" panose="030F0902030302020204" pitchFamily="66" charset="0"/>
                <a:ea typeface="Times New Roman" panose="02020603050405020304" pitchFamily="18" charset="0"/>
              </a:rPr>
              <a:t>16 </a:t>
            </a:r>
            <a:r>
              <a:rPr lang="en-AU" sz="1800" dirty="0">
                <a:effectLst/>
                <a:latin typeface="Comic Sans MS" panose="030F0902030302020204" pitchFamily="66" charset="0"/>
                <a:ea typeface="Times New Roman" panose="02020603050405020304" pitchFamily="18" charset="0"/>
              </a:rPr>
              <a:t>“You shall </a:t>
            </a:r>
            <a:r>
              <a:rPr lang="en-AU" sz="1800" b="1" dirty="0">
                <a:effectLst/>
                <a:latin typeface="Comic Sans MS" panose="030F0902030302020204" pitchFamily="66" charset="0"/>
                <a:ea typeface="Times New Roman" panose="02020603050405020304" pitchFamily="18" charset="0"/>
              </a:rPr>
              <a:t>not</a:t>
            </a:r>
            <a:r>
              <a:rPr lang="en-AU" sz="1800" dirty="0">
                <a:effectLst/>
                <a:latin typeface="Comic Sans MS" panose="030F0902030302020204" pitchFamily="66" charset="0"/>
                <a:ea typeface="Times New Roman" panose="02020603050405020304" pitchFamily="18" charset="0"/>
              </a:rPr>
              <a:t> put the </a:t>
            </a:r>
            <a:r>
              <a:rPr lang="en-AU" sz="1800" cap="small" dirty="0">
                <a:effectLst/>
                <a:latin typeface="Comic Sans MS" panose="030F0902030302020204" pitchFamily="66" charset="0"/>
                <a:ea typeface="Times New Roman" panose="02020603050405020304" pitchFamily="18" charset="0"/>
              </a:rPr>
              <a:t>Lord</a:t>
            </a:r>
            <a:r>
              <a:rPr lang="en-AU" sz="1800" dirty="0">
                <a:effectLst/>
                <a:latin typeface="Comic Sans MS" panose="030F0902030302020204" pitchFamily="66" charset="0"/>
                <a:ea typeface="Times New Roman" panose="02020603050405020304" pitchFamily="18" charset="0"/>
              </a:rPr>
              <a:t> your God to the test, </a:t>
            </a:r>
            <a:r>
              <a:rPr lang="en-AU" sz="1800" u="sng" dirty="0">
                <a:effectLst/>
                <a:latin typeface="Comic Sans MS" panose="030F0902030302020204" pitchFamily="66" charset="0"/>
                <a:ea typeface="Times New Roman" panose="02020603050405020304" pitchFamily="18" charset="0"/>
              </a:rPr>
              <a:t>as you tested him at </a:t>
            </a:r>
            <a:r>
              <a:rPr lang="en-AU" sz="1800" u="sng" dirty="0" err="1">
                <a:effectLst/>
                <a:latin typeface="Comic Sans MS" panose="030F0902030302020204" pitchFamily="66" charset="0"/>
                <a:ea typeface="Times New Roman" panose="02020603050405020304" pitchFamily="18" charset="0"/>
              </a:rPr>
              <a:t>Massah</a:t>
            </a:r>
            <a:r>
              <a:rPr lang="en-AU" sz="1800" dirty="0">
                <a:effectLst/>
                <a:latin typeface="Comic Sans MS" panose="030F0902030302020204" pitchFamily="66" charset="0"/>
                <a:ea typeface="Times New Roman" panose="02020603050405020304" pitchFamily="18" charset="0"/>
              </a:rPr>
              <a:t>.  </a:t>
            </a:r>
            <a:r>
              <a:rPr lang="en-AU" sz="1800" b="1" baseline="30000" dirty="0">
                <a:effectLst/>
                <a:latin typeface="Comic Sans MS" panose="030F0902030302020204" pitchFamily="66" charset="0"/>
                <a:ea typeface="Times New Roman" panose="02020603050405020304" pitchFamily="18" charset="0"/>
              </a:rPr>
              <a:t>17 </a:t>
            </a:r>
            <a:r>
              <a:rPr lang="en-AU" sz="1800" dirty="0">
                <a:effectLst/>
                <a:latin typeface="Comic Sans MS" panose="030F0902030302020204" pitchFamily="66" charset="0"/>
                <a:ea typeface="Times New Roman" panose="02020603050405020304" pitchFamily="18" charset="0"/>
              </a:rPr>
              <a:t>You shall diligently keep the commandments of the </a:t>
            </a:r>
            <a:r>
              <a:rPr lang="en-AU" sz="1800" cap="small" dirty="0">
                <a:effectLst/>
                <a:latin typeface="Comic Sans MS" panose="030F0902030302020204" pitchFamily="66" charset="0"/>
                <a:ea typeface="Times New Roman" panose="02020603050405020304" pitchFamily="18" charset="0"/>
              </a:rPr>
              <a:t>Lord</a:t>
            </a:r>
            <a:r>
              <a:rPr lang="en-AU" sz="1800" dirty="0">
                <a:effectLst/>
                <a:latin typeface="Comic Sans MS" panose="030F0902030302020204" pitchFamily="66" charset="0"/>
                <a:ea typeface="Times New Roman" panose="02020603050405020304" pitchFamily="18" charset="0"/>
              </a:rPr>
              <a:t> your God, and his testimonies and his statutes, which he has commanded you.  </a:t>
            </a:r>
            <a:r>
              <a:rPr lang="en-AU" sz="1800" b="1" baseline="30000" dirty="0">
                <a:effectLst/>
                <a:latin typeface="Comic Sans MS" panose="030F0902030302020204" pitchFamily="66" charset="0"/>
                <a:ea typeface="Times New Roman" panose="02020603050405020304" pitchFamily="18" charset="0"/>
              </a:rPr>
              <a:t>18 </a:t>
            </a:r>
            <a:r>
              <a:rPr lang="en-AU" sz="1800" dirty="0">
                <a:effectLst/>
                <a:latin typeface="Comic Sans MS" panose="030F0902030302020204" pitchFamily="66" charset="0"/>
                <a:ea typeface="Times New Roman" panose="02020603050405020304" pitchFamily="18" charset="0"/>
              </a:rPr>
              <a:t>And you shall do what is right and good in the sight of the </a:t>
            </a:r>
            <a:r>
              <a:rPr lang="en-AU" sz="1800" cap="small" dirty="0">
                <a:effectLst/>
                <a:latin typeface="Comic Sans MS" panose="030F0902030302020204" pitchFamily="66" charset="0"/>
                <a:ea typeface="Times New Roman" panose="02020603050405020304" pitchFamily="18" charset="0"/>
              </a:rPr>
              <a:t>Lord</a:t>
            </a:r>
            <a:r>
              <a:rPr lang="en-AU" sz="1800" dirty="0">
                <a:effectLst/>
                <a:latin typeface="Comic Sans MS" panose="030F0902030302020204" pitchFamily="66" charset="0"/>
                <a:ea typeface="Times New Roman" panose="02020603050405020304" pitchFamily="18" charset="0"/>
              </a:rPr>
              <a:t>, that it may go well with you, and that you may go in and take possession of the good land that the </a:t>
            </a:r>
            <a:r>
              <a:rPr lang="en-AU" sz="1800" cap="small" dirty="0">
                <a:effectLst/>
                <a:latin typeface="Comic Sans MS" panose="030F0902030302020204" pitchFamily="66" charset="0"/>
                <a:ea typeface="Times New Roman" panose="02020603050405020304" pitchFamily="18" charset="0"/>
              </a:rPr>
              <a:t>Lord</a:t>
            </a:r>
            <a:r>
              <a:rPr lang="en-AU" sz="1800" dirty="0">
                <a:effectLst/>
                <a:latin typeface="Comic Sans MS" panose="030F0902030302020204" pitchFamily="66" charset="0"/>
                <a:ea typeface="Times New Roman" panose="02020603050405020304" pitchFamily="18" charset="0"/>
              </a:rPr>
              <a:t> swore to give to your fathers </a:t>
            </a:r>
            <a:r>
              <a:rPr lang="en-AU" sz="1800" dirty="0">
                <a:effectLst/>
                <a:latin typeface="Times New Roman" panose="02020603050405020304" pitchFamily="18" charset="0"/>
                <a:ea typeface="Times New Roman" panose="02020603050405020304" pitchFamily="18" charset="0"/>
              </a:rPr>
              <a:t>…. </a:t>
            </a:r>
          </a:p>
        </p:txBody>
      </p:sp>
    </p:spTree>
    <p:extLst>
      <p:ext uri="{BB962C8B-B14F-4D97-AF65-F5344CB8AC3E}">
        <p14:creationId xmlns:p14="http://schemas.microsoft.com/office/powerpoint/2010/main" val="3395317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E6A9EDB9-E2C6-4A69-A785-850ADC7DE1C8}"/>
              </a:ext>
            </a:extLst>
          </p:cNvPr>
          <p:cNvSpPr txBox="1"/>
          <p:nvPr/>
        </p:nvSpPr>
        <p:spPr>
          <a:xfrm>
            <a:off x="107503" y="3250"/>
            <a:ext cx="9019579" cy="461665"/>
          </a:xfrm>
          <a:prstGeom prst="rect">
            <a:avLst/>
          </a:prstGeom>
          <a:noFill/>
          <a:ln>
            <a:noFill/>
          </a:ln>
        </p:spPr>
        <p:txBody>
          <a:bodyPr wrap="square" rtlCol="0">
            <a:spAutoFit/>
          </a:bodyPr>
          <a:lstStyle/>
          <a:p>
            <a:pPr marL="317500" indent="-317500" algn="ctr"/>
            <a:r>
              <a:rPr lang="en-AU" sz="2400" dirty="0">
                <a:solidFill>
                  <a:srgbClr val="FFFF00"/>
                </a:solidFill>
                <a:latin typeface="Times New Roman" panose="02020603050405020304" pitchFamily="18" charset="0"/>
                <a:cs typeface="Times New Roman" panose="02020603050405020304" pitchFamily="18" charset="0"/>
              </a:rPr>
              <a:t>THE  TEST.     Knowing God is with us in times of testing.</a:t>
            </a:r>
            <a:endParaRPr lang="en-AU" sz="2400" u="sng" dirty="0">
              <a:solidFill>
                <a:srgbClr val="FFFF00"/>
              </a:solidFill>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46EA8D00-00BE-6A27-707C-58EC1F2AED3D}"/>
              </a:ext>
            </a:extLst>
          </p:cNvPr>
          <p:cNvSpPr txBox="1"/>
          <p:nvPr/>
        </p:nvSpPr>
        <p:spPr>
          <a:xfrm>
            <a:off x="-4712" y="344560"/>
            <a:ext cx="9131794" cy="646331"/>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When we have a spiritual high point, beware of the Devil’s attacks.</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Times of testing.  In the strength of God we have victory in times of testing.</a:t>
            </a:r>
          </a:p>
        </p:txBody>
      </p:sp>
      <p:sp>
        <p:nvSpPr>
          <p:cNvPr id="10" name="TextBox 9">
            <a:extLst>
              <a:ext uri="{FF2B5EF4-FFF2-40B4-BE49-F238E27FC236}">
                <a16:creationId xmlns:a16="http://schemas.microsoft.com/office/drawing/2014/main" id="{69FF56DB-AA3C-A772-0C45-7DF71FCCC0E3}"/>
              </a:ext>
            </a:extLst>
          </p:cNvPr>
          <p:cNvSpPr txBox="1"/>
          <p:nvPr/>
        </p:nvSpPr>
        <p:spPr>
          <a:xfrm>
            <a:off x="0" y="2933700"/>
            <a:ext cx="9127629" cy="369332"/>
          </a:xfrm>
          <a:prstGeom prst="rect">
            <a:avLst/>
          </a:prstGeom>
          <a:noFill/>
          <a:ln>
            <a:noFill/>
          </a:ln>
        </p:spPr>
        <p:txBody>
          <a:bodyPr wrap="square" rtlCol="0">
            <a:spAutoFit/>
          </a:bodyPr>
          <a:lstStyle/>
          <a:p>
            <a:pPr marL="317500" indent="-317500"/>
            <a:r>
              <a:rPr lang="en-AU" dirty="0">
                <a:solidFill>
                  <a:srgbClr val="FFFF00"/>
                </a:solidFill>
                <a:latin typeface="Times New Roman" panose="02020603050405020304" pitchFamily="18" charset="0"/>
                <a:cs typeface="Times New Roman" panose="02020603050405020304" pitchFamily="18" charset="0"/>
              </a:rPr>
              <a:t>Test what we hear/feel/sense.  Does it fit with what Scripture most simply and clearly teaches???</a:t>
            </a:r>
          </a:p>
        </p:txBody>
      </p:sp>
      <p:sp>
        <p:nvSpPr>
          <p:cNvPr id="11" name="TextBox 10">
            <a:extLst>
              <a:ext uri="{FF2B5EF4-FFF2-40B4-BE49-F238E27FC236}">
                <a16:creationId xmlns:a16="http://schemas.microsoft.com/office/drawing/2014/main" id="{3F12E0F3-350D-B019-D1AB-1A7C14C83508}"/>
              </a:ext>
            </a:extLst>
          </p:cNvPr>
          <p:cNvSpPr txBox="1"/>
          <p:nvPr/>
        </p:nvSpPr>
        <p:spPr>
          <a:xfrm>
            <a:off x="6103" y="1332201"/>
            <a:ext cx="9131794" cy="646331"/>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temptations came in the form of words (audible?  feelings?  in the mind?)</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Even though led by the Spirit, Jesus still heard Satan</a:t>
            </a:r>
          </a:p>
        </p:txBody>
      </p:sp>
      <p:sp>
        <p:nvSpPr>
          <p:cNvPr id="12" name="TextBox 11">
            <a:extLst>
              <a:ext uri="{FF2B5EF4-FFF2-40B4-BE49-F238E27FC236}">
                <a16:creationId xmlns:a16="http://schemas.microsoft.com/office/drawing/2014/main" id="{12D41CA8-EBB0-0F90-540E-7040ECDFC1B1}"/>
              </a:ext>
            </a:extLst>
          </p:cNvPr>
          <p:cNvSpPr txBox="1"/>
          <p:nvPr/>
        </p:nvSpPr>
        <p:spPr>
          <a:xfrm>
            <a:off x="647564" y="974380"/>
            <a:ext cx="7848872" cy="369332"/>
          </a:xfrm>
          <a:prstGeom prst="rect">
            <a:avLst/>
          </a:prstGeom>
          <a:noFill/>
          <a:ln w="19050">
            <a:solidFill>
              <a:srgbClr val="FFFF00"/>
            </a:solidFill>
          </a:ln>
        </p:spPr>
        <p:txBody>
          <a:bodyPr wrap="square" rtlCol="0">
            <a:spAutoFit/>
          </a:bodyPr>
          <a:lstStyle/>
          <a:p>
            <a:pPr marL="317500" indent="-317500"/>
            <a:r>
              <a:rPr lang="en-AU" dirty="0">
                <a:solidFill>
                  <a:srgbClr val="FFFF00"/>
                </a:solidFill>
                <a:latin typeface="Times New Roman" panose="02020603050405020304" pitchFamily="18" charset="0"/>
                <a:cs typeface="Times New Roman" panose="02020603050405020304" pitchFamily="18" charset="0"/>
              </a:rPr>
              <a:t>The Devil is real, but The Lord is the one who does battle, and He has already won</a:t>
            </a:r>
          </a:p>
        </p:txBody>
      </p:sp>
      <p:sp>
        <p:nvSpPr>
          <p:cNvPr id="4" name="TextBox 3">
            <a:extLst>
              <a:ext uri="{FF2B5EF4-FFF2-40B4-BE49-F238E27FC236}">
                <a16:creationId xmlns:a16="http://schemas.microsoft.com/office/drawing/2014/main" id="{EE0585D4-7D4B-831C-1DC5-D41887EADF09}"/>
              </a:ext>
            </a:extLst>
          </p:cNvPr>
          <p:cNvSpPr txBox="1"/>
          <p:nvPr/>
        </p:nvSpPr>
        <p:spPr>
          <a:xfrm>
            <a:off x="1907704" y="3353996"/>
            <a:ext cx="6304126" cy="369332"/>
          </a:xfrm>
          <a:prstGeom prst="rect">
            <a:avLst/>
          </a:prstGeom>
          <a:noFill/>
          <a:ln>
            <a:noFill/>
          </a:ln>
        </p:spPr>
        <p:txBody>
          <a:bodyPr wrap="square" numCol="1" rtlCol="0">
            <a:spAutoFit/>
          </a:bodyPr>
          <a:lstStyle/>
          <a:p>
            <a:r>
              <a:rPr lang="en-AU" dirty="0">
                <a:solidFill>
                  <a:schemeClr val="bg1"/>
                </a:solidFill>
                <a:latin typeface="Times New Roman" panose="02020603050405020304" pitchFamily="18" charset="0"/>
                <a:cs typeface="Times New Roman" panose="02020603050405020304" pitchFamily="18" charset="0"/>
              </a:rPr>
              <a:t>Lessons from Jesus’ quotes from Deuteronomy 6 &amp; 8</a:t>
            </a:r>
          </a:p>
        </p:txBody>
      </p:sp>
      <p:sp>
        <p:nvSpPr>
          <p:cNvPr id="5" name="TextBox 4">
            <a:extLst>
              <a:ext uri="{FF2B5EF4-FFF2-40B4-BE49-F238E27FC236}">
                <a16:creationId xmlns:a16="http://schemas.microsoft.com/office/drawing/2014/main" id="{C71D9373-2A42-7D08-4B2C-C59845B8EAA3}"/>
              </a:ext>
            </a:extLst>
          </p:cNvPr>
          <p:cNvSpPr txBox="1"/>
          <p:nvPr/>
        </p:nvSpPr>
        <p:spPr>
          <a:xfrm>
            <a:off x="657740" y="1919214"/>
            <a:ext cx="8145306" cy="369332"/>
          </a:xfrm>
          <a:prstGeom prst="rect">
            <a:avLst/>
          </a:prstGeom>
          <a:noFill/>
          <a:ln w="19050">
            <a:solidFill>
              <a:srgbClr val="FFFF00"/>
            </a:solidFill>
          </a:ln>
        </p:spPr>
        <p:txBody>
          <a:bodyPr wrap="square" rtlCol="0">
            <a:spAutoFit/>
          </a:bodyPr>
          <a:lstStyle/>
          <a:p>
            <a:pPr marL="317500" indent="-317500"/>
            <a:r>
              <a:rPr lang="en-AU" dirty="0">
                <a:solidFill>
                  <a:srgbClr val="FFFF00"/>
                </a:solidFill>
                <a:latin typeface="Times New Roman" panose="02020603050405020304" pitchFamily="18" charset="0"/>
                <a:cs typeface="Times New Roman" panose="02020603050405020304" pitchFamily="18" charset="0"/>
              </a:rPr>
              <a:t>Never assume that we are so spiritual that the only voice we hear is the voice of God</a:t>
            </a:r>
          </a:p>
        </p:txBody>
      </p:sp>
      <p:sp>
        <p:nvSpPr>
          <p:cNvPr id="7" name="TextBox 6">
            <a:extLst>
              <a:ext uri="{FF2B5EF4-FFF2-40B4-BE49-F238E27FC236}">
                <a16:creationId xmlns:a16="http://schemas.microsoft.com/office/drawing/2014/main" id="{BC52BCC4-02B3-2BE1-766E-30D83E596036}"/>
              </a:ext>
            </a:extLst>
          </p:cNvPr>
          <p:cNvSpPr txBox="1"/>
          <p:nvPr/>
        </p:nvSpPr>
        <p:spPr>
          <a:xfrm>
            <a:off x="1115615" y="2311078"/>
            <a:ext cx="8045727" cy="646331"/>
          </a:xfrm>
          <a:prstGeom prst="rect">
            <a:avLst/>
          </a:prstGeom>
          <a:noFill/>
          <a:ln>
            <a:noFill/>
          </a:ln>
        </p:spPr>
        <p:txBody>
          <a:bodyPr wrap="square" numCol="1" rtlCol="0">
            <a:spAutoFit/>
          </a:bodyPr>
          <a:lstStyle/>
          <a:p>
            <a:pPr marL="342900" indent="-342900">
              <a:buFont typeface="+mj-lt"/>
              <a:buAutoNum type="arabicPeriod"/>
            </a:pPr>
            <a:r>
              <a:rPr lang="en-AU" dirty="0">
                <a:solidFill>
                  <a:schemeClr val="bg1"/>
                </a:solidFill>
                <a:latin typeface="Times New Roman" panose="02020603050405020304" pitchFamily="18" charset="0"/>
                <a:cs typeface="Times New Roman" panose="02020603050405020304" pitchFamily="18" charset="0"/>
              </a:rPr>
              <a:t>Words of Satan will often appeal to the flesh  (what I want to hear);</a:t>
            </a:r>
          </a:p>
          <a:p>
            <a:pPr marL="342900" indent="-342900">
              <a:buFont typeface="+mj-lt"/>
              <a:buAutoNum type="arabicPeriod"/>
            </a:pPr>
            <a:r>
              <a:rPr lang="en-AU" dirty="0">
                <a:solidFill>
                  <a:schemeClr val="bg1"/>
                </a:solidFill>
                <a:latin typeface="Times New Roman" panose="02020603050405020304" pitchFamily="18" charset="0"/>
                <a:cs typeface="Times New Roman" panose="02020603050405020304" pitchFamily="18" charset="0"/>
              </a:rPr>
              <a:t>On the surface, might appear to agree with some of Scripture, but not </a:t>
            </a:r>
            <a:r>
              <a:rPr lang="en-AU" b="1" dirty="0">
                <a:solidFill>
                  <a:schemeClr val="bg1"/>
                </a:solidFill>
                <a:latin typeface="Times New Roman" panose="02020603050405020304" pitchFamily="18" charset="0"/>
                <a:cs typeface="Times New Roman" panose="02020603050405020304" pitchFamily="18" charset="0"/>
              </a:rPr>
              <a:t>all</a:t>
            </a:r>
            <a:r>
              <a:rPr lang="en-AU" dirty="0">
                <a:solidFill>
                  <a:schemeClr val="bg1"/>
                </a:solidFill>
                <a:latin typeface="Times New Roman" panose="02020603050405020304" pitchFamily="18" charset="0"/>
                <a:cs typeface="Times New Roman" panose="02020603050405020304" pitchFamily="18" charset="0"/>
              </a:rPr>
              <a:t> of it</a:t>
            </a:r>
          </a:p>
        </p:txBody>
      </p:sp>
      <p:cxnSp>
        <p:nvCxnSpPr>
          <p:cNvPr id="13" name="Straight Connector 12">
            <a:extLst>
              <a:ext uri="{FF2B5EF4-FFF2-40B4-BE49-F238E27FC236}">
                <a16:creationId xmlns:a16="http://schemas.microsoft.com/office/drawing/2014/main" id="{64FEC571-E6F7-2E14-AAE0-2E342FFDEBBE}"/>
              </a:ext>
            </a:extLst>
          </p:cNvPr>
          <p:cNvCxnSpPr/>
          <p:nvPr/>
        </p:nvCxnSpPr>
        <p:spPr>
          <a:xfrm>
            <a:off x="68978" y="3303032"/>
            <a:ext cx="8967518" cy="0"/>
          </a:xfrm>
          <a:prstGeom prst="line">
            <a:avLst/>
          </a:prstGeom>
        </p:spPr>
        <p:style>
          <a:lnRef idx="2">
            <a:schemeClr val="accent1"/>
          </a:lnRef>
          <a:fillRef idx="0">
            <a:schemeClr val="accent1"/>
          </a:fillRef>
          <a:effectRef idx="1">
            <a:schemeClr val="accent1"/>
          </a:effectRef>
          <a:fontRef idx="minor">
            <a:schemeClr val="tx1"/>
          </a:fontRef>
        </p:style>
      </p:cxnSp>
      <p:sp>
        <p:nvSpPr>
          <p:cNvPr id="14" name="TextBox 13">
            <a:extLst>
              <a:ext uri="{FF2B5EF4-FFF2-40B4-BE49-F238E27FC236}">
                <a16:creationId xmlns:a16="http://schemas.microsoft.com/office/drawing/2014/main" id="{EEF70919-7080-372B-C898-DF7A26940D88}"/>
              </a:ext>
            </a:extLst>
          </p:cNvPr>
          <p:cNvSpPr txBox="1"/>
          <p:nvPr/>
        </p:nvSpPr>
        <p:spPr>
          <a:xfrm>
            <a:off x="13719" y="3320881"/>
            <a:ext cx="1965993" cy="461665"/>
          </a:xfrm>
          <a:prstGeom prst="rect">
            <a:avLst/>
          </a:prstGeom>
          <a:noFill/>
          <a:ln>
            <a:noFill/>
          </a:ln>
        </p:spPr>
        <p:txBody>
          <a:bodyPr wrap="square" rtlCol="0">
            <a:spAutoFit/>
          </a:bodyPr>
          <a:lstStyle/>
          <a:p>
            <a:pPr marL="317500" indent="-317500"/>
            <a:r>
              <a:rPr lang="en-AU" sz="2400" dirty="0">
                <a:solidFill>
                  <a:srgbClr val="FFFF00"/>
                </a:solidFill>
                <a:latin typeface="Times New Roman" panose="02020603050405020304" pitchFamily="18" charset="0"/>
                <a:cs typeface="Times New Roman" panose="02020603050405020304" pitchFamily="18" charset="0"/>
              </a:rPr>
              <a:t>Going Deeper.  </a:t>
            </a:r>
            <a:endParaRPr lang="en-AU" sz="2400" u="sng" dirty="0">
              <a:solidFill>
                <a:srgbClr val="FFFF00"/>
              </a:solidFill>
              <a:latin typeface="Times New Roman" panose="02020603050405020304" pitchFamily="18" charset="0"/>
              <a:cs typeface="Times New Roman" panose="02020603050405020304" pitchFamily="18" charset="0"/>
            </a:endParaRPr>
          </a:p>
        </p:txBody>
      </p:sp>
      <p:sp>
        <p:nvSpPr>
          <p:cNvPr id="16" name="TextBox 15">
            <a:extLst>
              <a:ext uri="{FF2B5EF4-FFF2-40B4-BE49-F238E27FC236}">
                <a16:creationId xmlns:a16="http://schemas.microsoft.com/office/drawing/2014/main" id="{874F7CA1-91B8-0047-00D0-84965DF5CA75}"/>
              </a:ext>
            </a:extLst>
          </p:cNvPr>
          <p:cNvSpPr txBox="1"/>
          <p:nvPr/>
        </p:nvSpPr>
        <p:spPr>
          <a:xfrm>
            <a:off x="899592" y="3732252"/>
            <a:ext cx="8227490" cy="646331"/>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Israel are about to enter the promised land following 40 years in desert, being tested.</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Jesus is about to fulfil the promise, following 40 days of testing in the desert.</a:t>
            </a:r>
          </a:p>
        </p:txBody>
      </p:sp>
      <p:sp>
        <p:nvSpPr>
          <p:cNvPr id="2" name="TextBox 1">
            <a:extLst>
              <a:ext uri="{FF2B5EF4-FFF2-40B4-BE49-F238E27FC236}">
                <a16:creationId xmlns:a16="http://schemas.microsoft.com/office/drawing/2014/main" id="{3658329B-2A73-376D-AB14-3BA1E12DADC0}"/>
              </a:ext>
            </a:extLst>
          </p:cNvPr>
          <p:cNvSpPr txBox="1"/>
          <p:nvPr/>
        </p:nvSpPr>
        <p:spPr>
          <a:xfrm>
            <a:off x="-4712" y="4304001"/>
            <a:ext cx="9142609" cy="646331"/>
          </a:xfrm>
          <a:prstGeom prst="rect">
            <a:avLst/>
          </a:prstGeom>
          <a:noFill/>
          <a:ln>
            <a:noFill/>
          </a:ln>
        </p:spPr>
        <p:txBody>
          <a:bodyPr wrap="square" numCol="1" rtlCol="0">
            <a:spAutoFit/>
          </a:bodyPr>
          <a:lstStyle/>
          <a:p>
            <a:pPr marL="342900" indent="-342900">
              <a:buFont typeface="+mj-lt"/>
              <a:buAutoNum type="arabicPeriod"/>
            </a:pPr>
            <a:r>
              <a:rPr lang="en-AU" dirty="0">
                <a:solidFill>
                  <a:schemeClr val="bg1"/>
                </a:solidFill>
                <a:latin typeface="Times New Roman" panose="02020603050405020304" pitchFamily="18" charset="0"/>
                <a:cs typeface="Times New Roman" panose="02020603050405020304" pitchFamily="18" charset="0"/>
              </a:rPr>
              <a:t>Testing what is really in the heart.  (Obedience).  Father disciplines His children with testing.</a:t>
            </a:r>
          </a:p>
          <a:p>
            <a:pPr marL="342900" indent="-342900">
              <a:buFont typeface="+mj-lt"/>
              <a:buAutoNum type="arabicPeriod"/>
            </a:pPr>
            <a:r>
              <a:rPr lang="en-AU" dirty="0">
                <a:solidFill>
                  <a:schemeClr val="bg1"/>
                </a:solidFill>
                <a:latin typeface="Times New Roman" panose="02020603050405020304" pitchFamily="18" charset="0"/>
                <a:cs typeface="Times New Roman" panose="02020603050405020304" pitchFamily="18" charset="0"/>
              </a:rPr>
              <a:t>Do not forget God who has saved us.  At </a:t>
            </a:r>
            <a:r>
              <a:rPr lang="en-AU" dirty="0" err="1">
                <a:solidFill>
                  <a:schemeClr val="bg1"/>
                </a:solidFill>
                <a:latin typeface="Times New Roman" panose="02020603050405020304" pitchFamily="18" charset="0"/>
                <a:cs typeface="Times New Roman" panose="02020603050405020304" pitchFamily="18" charset="0"/>
              </a:rPr>
              <a:t>Massah</a:t>
            </a:r>
            <a:r>
              <a:rPr lang="en-AU" dirty="0">
                <a:solidFill>
                  <a:schemeClr val="bg1"/>
                </a:solidFill>
                <a:latin typeface="Times New Roman" panose="02020603050405020304" pitchFamily="18" charset="0"/>
                <a:cs typeface="Times New Roman" panose="02020603050405020304" pitchFamily="18" charset="0"/>
              </a:rPr>
              <a:t>, Israel </a:t>
            </a:r>
            <a:r>
              <a:rPr lang="en-AU" u="sng" dirty="0">
                <a:solidFill>
                  <a:schemeClr val="bg1"/>
                </a:solidFill>
                <a:latin typeface="Times New Roman" panose="02020603050405020304" pitchFamily="18" charset="0"/>
                <a:cs typeface="Times New Roman" panose="02020603050405020304" pitchFamily="18" charset="0"/>
              </a:rPr>
              <a:t>doubted God was with them</a:t>
            </a:r>
            <a:r>
              <a:rPr lang="en-AU" dirty="0">
                <a:solidFill>
                  <a:schemeClr val="bg1"/>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048400661"/>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159704</TotalTime>
  <Words>1992</Words>
  <Application>Microsoft Macintosh PowerPoint</Application>
  <PresentationFormat>On-screen Show (16:10)</PresentationFormat>
  <Paragraphs>103</Paragraphs>
  <Slides>11</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Comic Sans MS</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2477</cp:revision>
  <cp:lastPrinted>2023-03-16T07:04:15Z</cp:lastPrinted>
  <dcterms:created xsi:type="dcterms:W3CDTF">2016-11-04T06:28:01Z</dcterms:created>
  <dcterms:modified xsi:type="dcterms:W3CDTF">2023-03-16T07:07:57Z</dcterms:modified>
</cp:coreProperties>
</file>